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5"/>
  </p:notesMasterIdLst>
  <p:sldIdLst>
    <p:sldId id="310" r:id="rId2"/>
    <p:sldId id="307" r:id="rId3"/>
    <p:sldId id="328" r:id="rId4"/>
    <p:sldId id="366" r:id="rId5"/>
    <p:sldId id="375" r:id="rId6"/>
    <p:sldId id="373" r:id="rId7"/>
    <p:sldId id="365" r:id="rId8"/>
    <p:sldId id="346" r:id="rId9"/>
    <p:sldId id="336" r:id="rId10"/>
    <p:sldId id="352" r:id="rId11"/>
    <p:sldId id="355" r:id="rId12"/>
    <p:sldId id="356" r:id="rId13"/>
    <p:sldId id="361" r:id="rId14"/>
    <p:sldId id="359" r:id="rId15"/>
    <p:sldId id="372" r:id="rId16"/>
    <p:sldId id="360" r:id="rId17"/>
    <p:sldId id="362" r:id="rId18"/>
    <p:sldId id="342" r:id="rId19"/>
    <p:sldId id="371" r:id="rId20"/>
    <p:sldId id="343" r:id="rId21"/>
    <p:sldId id="363" r:id="rId22"/>
    <p:sldId id="327" r:id="rId23"/>
    <p:sldId id="374" r:id="rId24"/>
  </p:sldIdLst>
  <p:sldSz cx="12192000" cy="6858000"/>
  <p:notesSz cx="9144000" cy="6858000"/>
  <p:custDataLst>
    <p:tags r:id="rId26"/>
  </p:custDataLst>
  <p:defaultTextStyle>
    <a:defPPr>
      <a:defRPr lang="zh-CN"/>
    </a:defPPr>
    <a:lvl1pPr marL="0" algn="l" defTabSz="1219122" rtl="0" eaLnBrk="1" latinLnBrk="0" hangingPunct="1">
      <a:defRPr sz="2400" kern="1200">
        <a:solidFill>
          <a:schemeClr val="tx1"/>
        </a:solidFill>
        <a:latin typeface="+mn-lt"/>
        <a:ea typeface="+mn-ea"/>
        <a:cs typeface="+mn-cs"/>
      </a:defRPr>
    </a:lvl1pPr>
    <a:lvl2pPr marL="609560" algn="l" defTabSz="1219122" rtl="0" eaLnBrk="1" latinLnBrk="0" hangingPunct="1">
      <a:defRPr sz="2400" kern="1200">
        <a:solidFill>
          <a:schemeClr val="tx1"/>
        </a:solidFill>
        <a:latin typeface="+mn-lt"/>
        <a:ea typeface="+mn-ea"/>
        <a:cs typeface="+mn-cs"/>
      </a:defRPr>
    </a:lvl2pPr>
    <a:lvl3pPr marL="1219122" algn="l" defTabSz="1219122" rtl="0" eaLnBrk="1" latinLnBrk="0" hangingPunct="1">
      <a:defRPr sz="2400" kern="1200">
        <a:solidFill>
          <a:schemeClr val="tx1"/>
        </a:solidFill>
        <a:latin typeface="+mn-lt"/>
        <a:ea typeface="+mn-ea"/>
        <a:cs typeface="+mn-cs"/>
      </a:defRPr>
    </a:lvl3pPr>
    <a:lvl4pPr marL="1828681" algn="l" defTabSz="1219122" rtl="0" eaLnBrk="1" latinLnBrk="0" hangingPunct="1">
      <a:defRPr sz="2400" kern="1200">
        <a:solidFill>
          <a:schemeClr val="tx1"/>
        </a:solidFill>
        <a:latin typeface="+mn-lt"/>
        <a:ea typeface="+mn-ea"/>
        <a:cs typeface="+mn-cs"/>
      </a:defRPr>
    </a:lvl4pPr>
    <a:lvl5pPr marL="2438241" algn="l" defTabSz="1219122" rtl="0" eaLnBrk="1" latinLnBrk="0" hangingPunct="1">
      <a:defRPr sz="2400" kern="1200">
        <a:solidFill>
          <a:schemeClr val="tx1"/>
        </a:solidFill>
        <a:latin typeface="+mn-lt"/>
        <a:ea typeface="+mn-ea"/>
        <a:cs typeface="+mn-cs"/>
      </a:defRPr>
    </a:lvl5pPr>
    <a:lvl6pPr marL="3047802" algn="l" defTabSz="1219122" rtl="0" eaLnBrk="1" latinLnBrk="0" hangingPunct="1">
      <a:defRPr sz="2400" kern="1200">
        <a:solidFill>
          <a:schemeClr val="tx1"/>
        </a:solidFill>
        <a:latin typeface="+mn-lt"/>
        <a:ea typeface="+mn-ea"/>
        <a:cs typeface="+mn-cs"/>
      </a:defRPr>
    </a:lvl6pPr>
    <a:lvl7pPr marL="3657363" algn="l" defTabSz="1219122" rtl="0" eaLnBrk="1" latinLnBrk="0" hangingPunct="1">
      <a:defRPr sz="2400" kern="1200">
        <a:solidFill>
          <a:schemeClr val="tx1"/>
        </a:solidFill>
        <a:latin typeface="+mn-lt"/>
        <a:ea typeface="+mn-ea"/>
        <a:cs typeface="+mn-cs"/>
      </a:defRPr>
    </a:lvl7pPr>
    <a:lvl8pPr marL="4266923" algn="l" defTabSz="1219122" rtl="0" eaLnBrk="1" latinLnBrk="0" hangingPunct="1">
      <a:defRPr sz="2400" kern="1200">
        <a:solidFill>
          <a:schemeClr val="tx1"/>
        </a:solidFill>
        <a:latin typeface="+mn-lt"/>
        <a:ea typeface="+mn-ea"/>
        <a:cs typeface="+mn-cs"/>
      </a:defRPr>
    </a:lvl8pPr>
    <a:lvl9pPr marL="4876483" algn="l" defTabSz="1219122"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C999F64D-FDE6-49F9-80AF-FA547EF512A7}">
          <p14:sldIdLst>
            <p14:sldId id="310"/>
            <p14:sldId id="307"/>
          </p14:sldIdLst>
        </p14:section>
        <p14:section name="研究背景" id="{65165754-9099-4F44-B0D1-F5A05E9CA901}">
          <p14:sldIdLst>
            <p14:sldId id="328"/>
          </p14:sldIdLst>
        </p14:section>
        <p14:section name="研究现状" id="{23778104-C823-4D72-91CD-8523DB7795C7}">
          <p14:sldIdLst>
            <p14:sldId id="366"/>
            <p14:sldId id="375"/>
          </p14:sldIdLst>
        </p14:section>
        <p14:section name="理论依据与研究内容" id="{FBCCB31B-38C1-43B5-AED6-DFC5320C671A}">
          <p14:sldIdLst>
            <p14:sldId id="373"/>
            <p14:sldId id="365"/>
            <p14:sldId id="346"/>
            <p14:sldId id="336"/>
            <p14:sldId id="352"/>
            <p14:sldId id="355"/>
            <p14:sldId id="356"/>
            <p14:sldId id="361"/>
            <p14:sldId id="359"/>
            <p14:sldId id="372"/>
            <p14:sldId id="360"/>
            <p14:sldId id="362"/>
          </p14:sldIdLst>
        </p14:section>
        <p14:section name="创新点总结" id="{A11A4F55-FEED-4682-80FA-B8E3E6B6838E}">
          <p14:sldIdLst>
            <p14:sldId id="342"/>
            <p14:sldId id="371"/>
            <p14:sldId id="343"/>
            <p14:sldId id="363"/>
          </p14:sldIdLst>
        </p14:section>
        <p14:section name="The Omega" id="{AE237F10-02DC-4B5B-93BE-2BC14F90E57C}">
          <p14:sldIdLst>
            <p14:sldId id="327"/>
          </p14:sldIdLst>
        </p14:section>
        <p14:section name="展示环节" id="{3CAD79C2-CEE1-420D-A01F-37B7D1D17A1C}">
          <p14:sldIdLst>
            <p14:sldId id="3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499C"/>
    <a:srgbClr val="17375E"/>
    <a:srgbClr val="C00000"/>
    <a:srgbClr val="000000"/>
    <a:srgbClr val="E4C9AE"/>
    <a:srgbClr val="9966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6442" autoAdjust="0"/>
  </p:normalViewPr>
  <p:slideViewPr>
    <p:cSldViewPr>
      <p:cViewPr varScale="1">
        <p:scale>
          <a:sx n="111" d="100"/>
          <a:sy n="111" d="100"/>
        </p:scale>
        <p:origin x="792"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1" d="100"/>
          <a:sy n="61" d="100"/>
        </p:scale>
        <p:origin x="-3216"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92CDB1E-9234-4DE3-B1B0-A3145D9229B4}" type="datetimeFigureOut">
              <a:rPr lang="zh-CN" altLang="en-US" smtClean="0"/>
              <a:t>2025/10/21</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9AAA8746-F1BF-4756-BE87-F7DCC251CE0E}" type="slidenum">
              <a:rPr lang="zh-CN" altLang="en-US" smtClean="0"/>
              <a:t>‹#›</a:t>
            </a:fld>
            <a:endParaRPr lang="zh-CN" altLang="en-US"/>
          </a:p>
        </p:txBody>
      </p:sp>
    </p:spTree>
    <p:extLst>
      <p:ext uri="{BB962C8B-B14F-4D97-AF65-F5344CB8AC3E}">
        <p14:creationId xmlns:p14="http://schemas.microsoft.com/office/powerpoint/2010/main" val="1540621737"/>
      </p:ext>
    </p:extLst>
  </p:cSld>
  <p:clrMap bg1="lt1" tx1="dk1" bg2="lt2" tx2="dk2" accent1="accent1" accent2="accent2" accent3="accent3" accent4="accent4" accent5="accent5" accent6="accent6" hlink="hlink" folHlink="folHlink"/>
  <p:notesStyle>
    <a:lvl1pPr marL="0" algn="l" defTabSz="1219122" rtl="0" eaLnBrk="1" latinLnBrk="0" hangingPunct="1">
      <a:defRPr sz="1600" kern="1200">
        <a:solidFill>
          <a:schemeClr val="tx1"/>
        </a:solidFill>
        <a:latin typeface="+mn-lt"/>
        <a:ea typeface="+mn-ea"/>
        <a:cs typeface="+mn-cs"/>
      </a:defRPr>
    </a:lvl1pPr>
    <a:lvl2pPr marL="609560" algn="l" defTabSz="1219122" rtl="0" eaLnBrk="1" latinLnBrk="0" hangingPunct="1">
      <a:defRPr sz="1600" kern="1200">
        <a:solidFill>
          <a:schemeClr val="tx1"/>
        </a:solidFill>
        <a:latin typeface="+mn-lt"/>
        <a:ea typeface="+mn-ea"/>
        <a:cs typeface="+mn-cs"/>
      </a:defRPr>
    </a:lvl2pPr>
    <a:lvl3pPr marL="1219122" algn="l" defTabSz="1219122" rtl="0" eaLnBrk="1" latinLnBrk="0" hangingPunct="1">
      <a:defRPr sz="1600" kern="1200">
        <a:solidFill>
          <a:schemeClr val="tx1"/>
        </a:solidFill>
        <a:latin typeface="+mn-lt"/>
        <a:ea typeface="+mn-ea"/>
        <a:cs typeface="+mn-cs"/>
      </a:defRPr>
    </a:lvl3pPr>
    <a:lvl4pPr marL="1828681" algn="l" defTabSz="1219122" rtl="0" eaLnBrk="1" latinLnBrk="0" hangingPunct="1">
      <a:defRPr sz="1600" kern="1200">
        <a:solidFill>
          <a:schemeClr val="tx1"/>
        </a:solidFill>
        <a:latin typeface="+mn-lt"/>
        <a:ea typeface="+mn-ea"/>
        <a:cs typeface="+mn-cs"/>
      </a:defRPr>
    </a:lvl4pPr>
    <a:lvl5pPr marL="2438241" algn="l" defTabSz="1219122" rtl="0" eaLnBrk="1" latinLnBrk="0" hangingPunct="1">
      <a:defRPr sz="1600" kern="1200">
        <a:solidFill>
          <a:schemeClr val="tx1"/>
        </a:solidFill>
        <a:latin typeface="+mn-lt"/>
        <a:ea typeface="+mn-ea"/>
        <a:cs typeface="+mn-cs"/>
      </a:defRPr>
    </a:lvl5pPr>
    <a:lvl6pPr marL="3047802" algn="l" defTabSz="1219122" rtl="0" eaLnBrk="1" latinLnBrk="0" hangingPunct="1">
      <a:defRPr sz="1600" kern="1200">
        <a:solidFill>
          <a:schemeClr val="tx1"/>
        </a:solidFill>
        <a:latin typeface="+mn-lt"/>
        <a:ea typeface="+mn-ea"/>
        <a:cs typeface="+mn-cs"/>
      </a:defRPr>
    </a:lvl6pPr>
    <a:lvl7pPr marL="3657363" algn="l" defTabSz="1219122" rtl="0" eaLnBrk="1" latinLnBrk="0" hangingPunct="1">
      <a:defRPr sz="1600" kern="1200">
        <a:solidFill>
          <a:schemeClr val="tx1"/>
        </a:solidFill>
        <a:latin typeface="+mn-lt"/>
        <a:ea typeface="+mn-ea"/>
        <a:cs typeface="+mn-cs"/>
      </a:defRPr>
    </a:lvl7pPr>
    <a:lvl8pPr marL="4266923" algn="l" defTabSz="1219122" rtl="0" eaLnBrk="1" latinLnBrk="0" hangingPunct="1">
      <a:defRPr sz="1600" kern="1200">
        <a:solidFill>
          <a:schemeClr val="tx1"/>
        </a:solidFill>
        <a:latin typeface="+mn-lt"/>
        <a:ea typeface="+mn-ea"/>
        <a:cs typeface="+mn-cs"/>
      </a:defRPr>
    </a:lvl8pPr>
    <a:lvl9pPr marL="4876483" algn="l" defTabSz="121912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0</a:t>
            </a:fld>
            <a:endParaRPr lang="zh-CN" altLang="en-US"/>
          </a:p>
        </p:txBody>
      </p:sp>
    </p:spTree>
    <p:extLst>
      <p:ext uri="{BB962C8B-B14F-4D97-AF65-F5344CB8AC3E}">
        <p14:creationId xmlns:p14="http://schemas.microsoft.com/office/powerpoint/2010/main" val="52145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1</a:t>
            </a:fld>
            <a:endParaRPr lang="zh-CN" altLang="en-US"/>
          </a:p>
        </p:txBody>
      </p:sp>
    </p:spTree>
    <p:extLst>
      <p:ext uri="{BB962C8B-B14F-4D97-AF65-F5344CB8AC3E}">
        <p14:creationId xmlns:p14="http://schemas.microsoft.com/office/powerpoint/2010/main" val="31296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CD3F-3CCF-B3D0-D641-2CBC27C954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430ABF-195F-8AED-8FFF-831A9B4760C1}"/>
              </a:ext>
            </a:extLst>
          </p:cNvPr>
          <p:cNvSpPr>
            <a:spLocks noGrp="1" noRot="1" noChangeAspect="1"/>
          </p:cNvSpPr>
          <p:nvPr>
            <p:ph type="sldImg"/>
          </p:nvPr>
        </p:nvSpPr>
        <p:spPr>
          <a:xfrm>
            <a:off x="2286000" y="514350"/>
            <a:ext cx="4572000" cy="2571750"/>
          </a:xfrm>
        </p:spPr>
      </p:sp>
      <p:sp>
        <p:nvSpPr>
          <p:cNvPr id="3" name="备注占位符 2">
            <a:extLst>
              <a:ext uri="{FF2B5EF4-FFF2-40B4-BE49-F238E27FC236}">
                <a16:creationId xmlns:a16="http://schemas.microsoft.com/office/drawing/2014/main" id="{ED65574B-41F0-5DC2-4D40-32FAE65A6E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FB4334-9876-0462-88E1-47EF7D31B191}"/>
              </a:ext>
            </a:extLst>
          </p:cNvPr>
          <p:cNvSpPr>
            <a:spLocks noGrp="1"/>
          </p:cNvSpPr>
          <p:nvPr>
            <p:ph type="sldNum" sz="quarter" idx="5"/>
          </p:nvPr>
        </p:nvSpPr>
        <p:spPr/>
        <p:txBody>
          <a:bodyPr/>
          <a:lstStyle/>
          <a:p>
            <a:fld id="{9AAA8746-F1BF-4756-BE87-F7DCC251CE0E}" type="slidenum">
              <a:rPr lang="zh-CN" altLang="en-US" smtClean="0"/>
              <a:t>2</a:t>
            </a:fld>
            <a:endParaRPr lang="zh-CN" altLang="en-US"/>
          </a:p>
        </p:txBody>
      </p:sp>
    </p:spTree>
    <p:extLst>
      <p:ext uri="{BB962C8B-B14F-4D97-AF65-F5344CB8AC3E}">
        <p14:creationId xmlns:p14="http://schemas.microsoft.com/office/powerpoint/2010/main" val="70356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21</a:t>
            </a:fld>
            <a:endParaRPr lang="zh-CN" altLang="en-US"/>
          </a:p>
        </p:txBody>
      </p:sp>
    </p:spTree>
    <p:extLst>
      <p:ext uri="{BB962C8B-B14F-4D97-AF65-F5344CB8AC3E}">
        <p14:creationId xmlns:p14="http://schemas.microsoft.com/office/powerpoint/2010/main" val="31612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11" indent="0" algn="ctr">
              <a:buNone/>
              <a:defRPr>
                <a:solidFill>
                  <a:schemeClr val="tx1">
                    <a:tint val="75000"/>
                  </a:schemeClr>
                </a:solidFill>
              </a:defRPr>
            </a:lvl2pPr>
            <a:lvl3pPr marL="1219224" indent="0" algn="ctr">
              <a:buNone/>
              <a:defRPr>
                <a:solidFill>
                  <a:schemeClr val="tx1">
                    <a:tint val="75000"/>
                  </a:schemeClr>
                </a:solidFill>
              </a:defRPr>
            </a:lvl3pPr>
            <a:lvl4pPr marL="1828834" indent="0" algn="ctr">
              <a:buNone/>
              <a:defRPr>
                <a:solidFill>
                  <a:schemeClr val="tx1">
                    <a:tint val="75000"/>
                  </a:schemeClr>
                </a:solidFill>
              </a:defRPr>
            </a:lvl4pPr>
            <a:lvl5pPr marL="2438446" indent="0" algn="ctr">
              <a:buNone/>
              <a:defRPr>
                <a:solidFill>
                  <a:schemeClr val="tx1">
                    <a:tint val="75000"/>
                  </a:schemeClr>
                </a:solidFill>
              </a:defRPr>
            </a:lvl5pPr>
            <a:lvl6pPr marL="3048057" indent="0" algn="ctr">
              <a:buNone/>
              <a:defRPr>
                <a:solidFill>
                  <a:schemeClr val="tx1">
                    <a:tint val="75000"/>
                  </a:schemeClr>
                </a:solidFill>
              </a:defRPr>
            </a:lvl6pPr>
            <a:lvl7pPr marL="3657667" indent="0" algn="ctr">
              <a:buNone/>
              <a:defRPr>
                <a:solidFill>
                  <a:schemeClr val="tx1">
                    <a:tint val="75000"/>
                  </a:schemeClr>
                </a:solidFill>
              </a:defRPr>
            </a:lvl7pPr>
            <a:lvl8pPr marL="4267279" indent="0" algn="ctr">
              <a:buNone/>
              <a:defRPr>
                <a:solidFill>
                  <a:schemeClr val="tx1">
                    <a:tint val="75000"/>
                  </a:schemeClr>
                </a:solidFill>
              </a:defRPr>
            </a:lvl8pPr>
            <a:lvl9pPr marL="4876891"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B82527D-7BE5-4CE3-90FB-963CB82D1681}" type="datetime1">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3"/>
            <a:ext cx="7315200" cy="566740"/>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7"/>
            </a:lvl1pPr>
            <a:lvl2pPr marL="609611" indent="0">
              <a:buNone/>
              <a:defRPr sz="3735"/>
            </a:lvl2pPr>
            <a:lvl3pPr marL="1219224" indent="0">
              <a:buNone/>
              <a:defRPr sz="3200"/>
            </a:lvl3pPr>
            <a:lvl4pPr marL="1828834" indent="0">
              <a:buNone/>
              <a:defRPr sz="2667"/>
            </a:lvl4pPr>
            <a:lvl5pPr marL="2438446" indent="0">
              <a:buNone/>
              <a:defRPr sz="2667"/>
            </a:lvl5pPr>
            <a:lvl6pPr marL="3048057" indent="0">
              <a:buNone/>
              <a:defRPr sz="2667"/>
            </a:lvl6pPr>
            <a:lvl7pPr marL="3657667" indent="0">
              <a:buNone/>
              <a:defRPr sz="2667"/>
            </a:lvl7pPr>
            <a:lvl8pPr marL="4267279" indent="0">
              <a:buNone/>
              <a:defRPr sz="2667"/>
            </a:lvl8pPr>
            <a:lvl9pPr marL="4876891" indent="0">
              <a:buNone/>
              <a:defRPr sz="2667"/>
            </a:lvl9pPr>
          </a:lstStyle>
          <a:p>
            <a:endParaRPr lang="zh-CN" altLang="en-US"/>
          </a:p>
        </p:txBody>
      </p:sp>
      <p:sp>
        <p:nvSpPr>
          <p:cNvPr id="4" name="文本占位符 3"/>
          <p:cNvSpPr>
            <a:spLocks noGrp="1"/>
          </p:cNvSpPr>
          <p:nvPr>
            <p:ph type="body" sz="half" idx="2"/>
          </p:nvPr>
        </p:nvSpPr>
        <p:spPr>
          <a:xfrm>
            <a:off x="2389717" y="5367344"/>
            <a:ext cx="7315200" cy="8048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9D050F9-815E-46A8-8EFF-66E70DC7DA68}" type="datetime1">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6A0C63-15C4-4F63-8C27-6678BDFE13C4}" type="datetime1">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4"/>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4"/>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D1FD46-0D36-4349-B0A3-CEB769E706CF}" type="datetime1">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AF4FD0-F094-489B-BB50-3808E9F20ABB}" type="datetime1">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6"/>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7"/>
            <a:ext cx="10363200" cy="1500187"/>
          </a:xfrm>
        </p:spPr>
        <p:txBody>
          <a:bodyPr anchor="b"/>
          <a:lstStyle>
            <a:lvl1pPr marL="0" indent="0">
              <a:buNone/>
              <a:defRPr sz="2667">
                <a:solidFill>
                  <a:schemeClr val="tx1">
                    <a:tint val="75000"/>
                  </a:schemeClr>
                </a:solidFill>
              </a:defRPr>
            </a:lvl1pPr>
            <a:lvl2pPr marL="609611" indent="0">
              <a:buNone/>
              <a:defRPr sz="2400">
                <a:solidFill>
                  <a:schemeClr val="tx1">
                    <a:tint val="75000"/>
                  </a:schemeClr>
                </a:solidFill>
              </a:defRPr>
            </a:lvl2pPr>
            <a:lvl3pPr marL="1219224" indent="0">
              <a:buNone/>
              <a:defRPr sz="2135">
                <a:solidFill>
                  <a:schemeClr val="tx1">
                    <a:tint val="75000"/>
                  </a:schemeClr>
                </a:solidFill>
              </a:defRPr>
            </a:lvl3pPr>
            <a:lvl4pPr marL="1828834" indent="0">
              <a:buNone/>
              <a:defRPr sz="1867">
                <a:solidFill>
                  <a:schemeClr val="tx1">
                    <a:tint val="75000"/>
                  </a:schemeClr>
                </a:solidFill>
              </a:defRPr>
            </a:lvl4pPr>
            <a:lvl5pPr marL="2438446" indent="0">
              <a:buNone/>
              <a:defRPr sz="1867">
                <a:solidFill>
                  <a:schemeClr val="tx1">
                    <a:tint val="75000"/>
                  </a:schemeClr>
                </a:solidFill>
              </a:defRPr>
            </a:lvl5pPr>
            <a:lvl6pPr marL="3048057" indent="0">
              <a:buNone/>
              <a:defRPr sz="1867">
                <a:solidFill>
                  <a:schemeClr val="tx1">
                    <a:tint val="75000"/>
                  </a:schemeClr>
                </a:solidFill>
              </a:defRPr>
            </a:lvl6pPr>
            <a:lvl7pPr marL="3657667" indent="0">
              <a:buNone/>
              <a:defRPr sz="1867">
                <a:solidFill>
                  <a:schemeClr val="tx1">
                    <a:tint val="75000"/>
                  </a:schemeClr>
                </a:solidFill>
              </a:defRPr>
            </a:lvl7pPr>
            <a:lvl8pPr marL="4267279" indent="0">
              <a:buNone/>
              <a:defRPr sz="1867">
                <a:solidFill>
                  <a:schemeClr val="tx1">
                    <a:tint val="75000"/>
                  </a:schemeClr>
                </a:solidFill>
              </a:defRPr>
            </a:lvl8pPr>
            <a:lvl9pPr marL="4876891"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C8F38E-46D5-4A18-87C8-6DEA83B52E6C}" type="datetime1">
              <a:rPr lang="zh-CN" altLang="en-US" smtClean="0"/>
              <a:t>2025/10/21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0EB1CA-323F-4803-9C41-F37E6DAD7939}" type="datetime1">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4" y="1535117"/>
            <a:ext cx="5386917"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4" y="2174875"/>
            <a:ext cx="5386917"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7" y="1535117"/>
            <a:ext cx="5389033"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7" y="2174875"/>
            <a:ext cx="5389033"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AF0F4B0-F212-4307-84C0-4F811E55E51F}" type="datetime1">
              <a:rPr lang="zh-CN" altLang="en-US" smtClean="0"/>
              <a:t>2025/10/21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A85B6C-8B15-4E10-9D2C-E34E16698B51}" type="datetime1">
              <a:rPr lang="zh-CN" altLang="en-US" smtClean="0"/>
              <a:t>2025/10/21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CF9E2A-7113-2718-2B8E-BB758CCF39DA}"/>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8880313" y="-6284"/>
            <a:ext cx="3311691" cy="6773968"/>
          </a:xfrm>
          <a:prstGeom prst="rect">
            <a:avLst/>
          </a:prstGeom>
          <a:noFill/>
          <a:ln>
            <a:noFill/>
          </a:ln>
          <a:effectLst>
            <a:softEdge rad="12700"/>
          </a:effectLst>
        </p:spPr>
      </p:pic>
      <p:sp>
        <p:nvSpPr>
          <p:cNvPr id="2" name="日期占位符 1"/>
          <p:cNvSpPr>
            <a:spLocks noGrp="1"/>
          </p:cNvSpPr>
          <p:nvPr>
            <p:ph type="dt" sz="half" idx="10"/>
          </p:nvPr>
        </p:nvSpPr>
        <p:spPr/>
        <p:txBody>
          <a:bodyPr/>
          <a:lstStyle/>
          <a:p>
            <a:fld id="{72A9DD43-E0C6-4397-AF3D-E23D8497D57B}" type="datetime1">
              <a:rPr lang="zh-CN" altLang="en-US" smtClean="0"/>
              <a:t>2025/10/21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z="1200"/>
            </a:lvl1pPr>
          </a:lstStyle>
          <a:p>
            <a:fld id="{0C7060C7-7AD1-4135-81B9-6CE068B48561}" type="datetime1">
              <a:rPr lang="zh-CN" altLang="en-US" smtClean="0"/>
              <a:pPr/>
              <a:t>2025/10/21</a:t>
            </a:fld>
            <a:endParaRPr lang="zh-CN" altLang="en-US"/>
          </a:p>
        </p:txBody>
      </p:sp>
      <p:sp>
        <p:nvSpPr>
          <p:cNvPr id="3" name="页脚占位符 2"/>
          <p:cNvSpPr>
            <a:spLocks noGrp="1"/>
          </p:cNvSpPr>
          <p:nvPr>
            <p:ph type="ftr" sz="quarter" idx="11"/>
          </p:nvPr>
        </p:nvSpPr>
        <p:spPr/>
        <p:txBody>
          <a:bodyPr/>
          <a:lstStyle>
            <a:lvl1pPr>
              <a:defRPr sz="1200"/>
            </a:lvl1pPr>
          </a:lstStyle>
          <a:p>
            <a:endParaRPr lang="zh-CN" altLang="en-US"/>
          </a:p>
        </p:txBody>
      </p:sp>
      <p:sp>
        <p:nvSpPr>
          <p:cNvPr id="4" name="灯片编号占位符 3"/>
          <p:cNvSpPr>
            <a:spLocks noGrp="1"/>
          </p:cNvSpPr>
          <p:nvPr>
            <p:ph type="sldNum" sz="quarter" idx="12"/>
          </p:nvPr>
        </p:nvSpPr>
        <p:spPr/>
        <p:txBody>
          <a:bodyPr/>
          <a:lstStyle>
            <a:lvl1pPr>
              <a:defRPr sz="1200"/>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3193196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2"/>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7" y="273055"/>
            <a:ext cx="6815667" cy="5853113"/>
          </a:xfrm>
        </p:spPr>
        <p:txBody>
          <a:bodyPr/>
          <a:lstStyle>
            <a:lvl1pPr>
              <a:defRPr sz="4267"/>
            </a:lvl1pPr>
            <a:lvl2pPr>
              <a:defRPr sz="3735"/>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4"/>
            <a:ext cx="4011084" cy="46910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7DB4BB-89C6-40E4-8BE5-F22ACD939DFB}" type="datetime1">
              <a:rPr lang="zh-CN" altLang="en-US" smtClean="0"/>
              <a:t>2025/10/21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12875B-762F-4DC4-B2A2-3114F7902289}" type="datetime1">
              <a:rPr lang="zh-CN" altLang="en-US" smtClean="0"/>
              <a:t>2025/10/21</a:t>
            </a:fld>
            <a:endParaRPr lang="zh-CN" altLang="en-US"/>
          </a:p>
        </p:txBody>
      </p:sp>
      <p:sp>
        <p:nvSpPr>
          <p:cNvPr id="5" name="页脚占位符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hf hdr="0" ftr="0" dt="0"/>
  <p:txStyles>
    <p:titleStyle>
      <a:lvl1pPr algn="ctr" defTabSz="1219224" rtl="0" eaLnBrk="1" latinLnBrk="0" hangingPunct="1">
        <a:spcBef>
          <a:spcPct val="0"/>
        </a:spcBef>
        <a:buNone/>
        <a:defRPr sz="5867" kern="1200">
          <a:solidFill>
            <a:schemeClr val="tx1"/>
          </a:solidFill>
          <a:latin typeface="+mj-lt"/>
          <a:ea typeface="+mj-ea"/>
          <a:cs typeface="+mj-cs"/>
        </a:defRPr>
      </a:lvl1pPr>
    </p:titleStyle>
    <p:bodyStyle>
      <a:lvl1pPr marL="457210" indent="-457210" algn="l" defTabSz="1219224"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18" indent="-381008" algn="l" defTabSz="1219224" rtl="0" eaLnBrk="1" latinLnBrk="0" hangingPunct="1">
        <a:spcBef>
          <a:spcPct val="20000"/>
        </a:spcBef>
        <a:buFont typeface="Arial" pitchFamily="34" charset="0"/>
        <a:buChar char="–"/>
        <a:defRPr sz="3735" kern="1200">
          <a:solidFill>
            <a:schemeClr val="tx1"/>
          </a:solidFill>
          <a:latin typeface="+mn-lt"/>
          <a:ea typeface="+mn-ea"/>
          <a:cs typeface="+mn-cs"/>
        </a:defRPr>
      </a:lvl2pPr>
      <a:lvl3pPr marL="1524029" indent="-304804" algn="l" defTabSz="121922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4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5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6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7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84"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96"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224" rtl="0" eaLnBrk="1" latinLnBrk="0" hangingPunct="1">
        <a:defRPr sz="2400" kern="1200">
          <a:solidFill>
            <a:schemeClr val="tx1"/>
          </a:solidFill>
          <a:latin typeface="+mn-lt"/>
          <a:ea typeface="+mn-ea"/>
          <a:cs typeface="+mn-cs"/>
        </a:defRPr>
      </a:lvl1pPr>
      <a:lvl2pPr marL="609611" algn="l" defTabSz="1219224" rtl="0" eaLnBrk="1" latinLnBrk="0" hangingPunct="1">
        <a:defRPr sz="2400" kern="1200">
          <a:solidFill>
            <a:schemeClr val="tx1"/>
          </a:solidFill>
          <a:latin typeface="+mn-lt"/>
          <a:ea typeface="+mn-ea"/>
          <a:cs typeface="+mn-cs"/>
        </a:defRPr>
      </a:lvl2pPr>
      <a:lvl3pPr marL="1219224" algn="l" defTabSz="1219224" rtl="0" eaLnBrk="1" latinLnBrk="0" hangingPunct="1">
        <a:defRPr sz="2400" kern="1200">
          <a:solidFill>
            <a:schemeClr val="tx1"/>
          </a:solidFill>
          <a:latin typeface="+mn-lt"/>
          <a:ea typeface="+mn-ea"/>
          <a:cs typeface="+mn-cs"/>
        </a:defRPr>
      </a:lvl3pPr>
      <a:lvl4pPr marL="1828834" algn="l" defTabSz="1219224" rtl="0" eaLnBrk="1" latinLnBrk="0" hangingPunct="1">
        <a:defRPr sz="2400" kern="1200">
          <a:solidFill>
            <a:schemeClr val="tx1"/>
          </a:solidFill>
          <a:latin typeface="+mn-lt"/>
          <a:ea typeface="+mn-ea"/>
          <a:cs typeface="+mn-cs"/>
        </a:defRPr>
      </a:lvl4pPr>
      <a:lvl5pPr marL="2438446" algn="l" defTabSz="1219224" rtl="0" eaLnBrk="1" latinLnBrk="0" hangingPunct="1">
        <a:defRPr sz="2400" kern="1200">
          <a:solidFill>
            <a:schemeClr val="tx1"/>
          </a:solidFill>
          <a:latin typeface="+mn-lt"/>
          <a:ea typeface="+mn-ea"/>
          <a:cs typeface="+mn-cs"/>
        </a:defRPr>
      </a:lvl5pPr>
      <a:lvl6pPr marL="3048057" algn="l" defTabSz="1219224" rtl="0" eaLnBrk="1" latinLnBrk="0" hangingPunct="1">
        <a:defRPr sz="2400" kern="1200">
          <a:solidFill>
            <a:schemeClr val="tx1"/>
          </a:solidFill>
          <a:latin typeface="+mn-lt"/>
          <a:ea typeface="+mn-ea"/>
          <a:cs typeface="+mn-cs"/>
        </a:defRPr>
      </a:lvl6pPr>
      <a:lvl7pPr marL="3657667" algn="l" defTabSz="1219224" rtl="0" eaLnBrk="1" latinLnBrk="0" hangingPunct="1">
        <a:defRPr sz="2400" kern="1200">
          <a:solidFill>
            <a:schemeClr val="tx1"/>
          </a:solidFill>
          <a:latin typeface="+mn-lt"/>
          <a:ea typeface="+mn-ea"/>
          <a:cs typeface="+mn-cs"/>
        </a:defRPr>
      </a:lvl7pPr>
      <a:lvl8pPr marL="4267279" algn="l" defTabSz="1219224" rtl="0" eaLnBrk="1" latinLnBrk="0" hangingPunct="1">
        <a:defRPr sz="2400" kern="1200">
          <a:solidFill>
            <a:schemeClr val="tx1"/>
          </a:solidFill>
          <a:latin typeface="+mn-lt"/>
          <a:ea typeface="+mn-ea"/>
          <a:cs typeface="+mn-cs"/>
        </a:defRPr>
      </a:lvl8pPr>
      <a:lvl9pPr marL="4876891" algn="l" defTabSz="121922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31.png"/><Relationship Id="rId3" Type="http://schemas.openxmlformats.org/officeDocument/2006/relationships/image" Target="../media/image18.jpeg"/><Relationship Id="rId7"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image" Target="../media/image19.jpeg"/><Relationship Id="rId16"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260.png"/><Relationship Id="rId11" Type="http://schemas.openxmlformats.org/officeDocument/2006/relationships/image" Target="../media/image231.png"/><Relationship Id="rId5" Type="http://schemas.openxmlformats.org/officeDocument/2006/relationships/image" Target="../media/image250.png"/><Relationship Id="rId15" Type="http://schemas.openxmlformats.org/officeDocument/2006/relationships/image" Target="../media/image230.png"/><Relationship Id="rId10" Type="http://schemas.openxmlformats.org/officeDocument/2006/relationships/image" Target="../media/image35.png"/><Relationship Id="rId19" Type="http://schemas.openxmlformats.org/officeDocument/2006/relationships/image" Target="../media/image32.png"/><Relationship Id="rId4" Type="http://schemas.openxmlformats.org/officeDocument/2006/relationships/image" Target="../media/image11.jpg"/><Relationship Id="rId9" Type="http://schemas.openxmlformats.org/officeDocument/2006/relationships/image" Target="../media/image34.png"/><Relationship Id="rId1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39.png"/><Relationship Id="rId18" Type="http://schemas.openxmlformats.org/officeDocument/2006/relationships/image" Target="../media/image27.jp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1.png"/><Relationship Id="rId17" Type="http://schemas.openxmlformats.org/officeDocument/2006/relationships/image" Target="../media/image43.png"/><Relationship Id="rId2" Type="http://schemas.openxmlformats.org/officeDocument/2006/relationships/image" Target="../media/image12.png"/><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11.jpg"/><Relationship Id="rId5" Type="http://schemas.openxmlformats.org/officeDocument/2006/relationships/image" Target="../media/image15.png"/><Relationship Id="rId15" Type="http://schemas.openxmlformats.org/officeDocument/2006/relationships/image" Target="../media/image41.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480.png"/><Relationship Id="rId5" Type="http://schemas.openxmlformats.org/officeDocument/2006/relationships/image" Target="../media/image39.jpe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80.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 Target="slide2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61" Type="http://schemas.openxmlformats.org/officeDocument/2006/relationships/tags" Target="../tags/tag62.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s>
</file>

<file path=ppt/slides/_rels/slide5.xml.rels><?xml version="1.0" encoding="UTF-8" standalone="yes"?>
<Relationships xmlns="http://schemas.openxmlformats.org/package/2006/relationships"><Relationship Id="rId13" Type="http://schemas.openxmlformats.org/officeDocument/2006/relationships/tags" Target="../tags/tag78.xml"/><Relationship Id="rId18" Type="http://schemas.openxmlformats.org/officeDocument/2006/relationships/tags" Target="../tags/tag83.xml"/><Relationship Id="rId26" Type="http://schemas.openxmlformats.org/officeDocument/2006/relationships/tags" Target="../tags/tag91.xml"/><Relationship Id="rId39" Type="http://schemas.openxmlformats.org/officeDocument/2006/relationships/tags" Target="../tags/tag104.xml"/><Relationship Id="rId21" Type="http://schemas.openxmlformats.org/officeDocument/2006/relationships/tags" Target="../tags/tag86.xml"/><Relationship Id="rId34" Type="http://schemas.openxmlformats.org/officeDocument/2006/relationships/tags" Target="../tags/tag99.xml"/><Relationship Id="rId42" Type="http://schemas.openxmlformats.org/officeDocument/2006/relationships/tags" Target="../tags/tag107.xml"/><Relationship Id="rId47" Type="http://schemas.openxmlformats.org/officeDocument/2006/relationships/tags" Target="../tags/tag112.xml"/><Relationship Id="rId50" Type="http://schemas.openxmlformats.org/officeDocument/2006/relationships/tags" Target="../tags/tag115.xml"/><Relationship Id="rId55" Type="http://schemas.openxmlformats.org/officeDocument/2006/relationships/tags" Target="../tags/tag120.xml"/><Relationship Id="rId63" Type="http://schemas.openxmlformats.org/officeDocument/2006/relationships/tags" Target="../tags/tag128.xml"/><Relationship Id="rId7" Type="http://schemas.openxmlformats.org/officeDocument/2006/relationships/tags" Target="../tags/tag7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29" Type="http://schemas.openxmlformats.org/officeDocument/2006/relationships/tags" Target="../tags/tag94.xml"/><Relationship Id="rId41" Type="http://schemas.openxmlformats.org/officeDocument/2006/relationships/tags" Target="../tags/tag106.xml"/><Relationship Id="rId54" Type="http://schemas.openxmlformats.org/officeDocument/2006/relationships/tags" Target="../tags/tag119.xml"/><Relationship Id="rId62" Type="http://schemas.openxmlformats.org/officeDocument/2006/relationships/tags" Target="../tags/tag12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tags" Target="../tags/tag97.xml"/><Relationship Id="rId37" Type="http://schemas.openxmlformats.org/officeDocument/2006/relationships/tags" Target="../tags/tag102.xml"/><Relationship Id="rId40" Type="http://schemas.openxmlformats.org/officeDocument/2006/relationships/tags" Target="../tags/tag105.xml"/><Relationship Id="rId45" Type="http://schemas.openxmlformats.org/officeDocument/2006/relationships/tags" Target="../tags/tag110.xml"/><Relationship Id="rId53" Type="http://schemas.openxmlformats.org/officeDocument/2006/relationships/tags" Target="../tags/tag118.xml"/><Relationship Id="rId58" Type="http://schemas.openxmlformats.org/officeDocument/2006/relationships/tags" Target="../tags/tag123.xml"/><Relationship Id="rId66" Type="http://schemas.openxmlformats.org/officeDocument/2006/relationships/image" Target="../media/image4.png"/><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tags" Target="../tags/tag93.xml"/><Relationship Id="rId36" Type="http://schemas.openxmlformats.org/officeDocument/2006/relationships/tags" Target="../tags/tag101.xml"/><Relationship Id="rId49" Type="http://schemas.openxmlformats.org/officeDocument/2006/relationships/tags" Target="../tags/tag114.xml"/><Relationship Id="rId57" Type="http://schemas.openxmlformats.org/officeDocument/2006/relationships/tags" Target="../tags/tag122.xml"/><Relationship Id="rId61" Type="http://schemas.openxmlformats.org/officeDocument/2006/relationships/tags" Target="../tags/tag126.xml"/><Relationship Id="rId10" Type="http://schemas.openxmlformats.org/officeDocument/2006/relationships/tags" Target="../tags/tag75.xml"/><Relationship Id="rId19" Type="http://schemas.openxmlformats.org/officeDocument/2006/relationships/tags" Target="../tags/tag84.xml"/><Relationship Id="rId31" Type="http://schemas.openxmlformats.org/officeDocument/2006/relationships/tags" Target="../tags/tag96.xml"/><Relationship Id="rId44" Type="http://schemas.openxmlformats.org/officeDocument/2006/relationships/tags" Target="../tags/tag109.xml"/><Relationship Id="rId52" Type="http://schemas.openxmlformats.org/officeDocument/2006/relationships/tags" Target="../tags/tag117.xml"/><Relationship Id="rId60" Type="http://schemas.openxmlformats.org/officeDocument/2006/relationships/tags" Target="../tags/tag125.xml"/><Relationship Id="rId65" Type="http://schemas.openxmlformats.org/officeDocument/2006/relationships/slideLayout" Target="../slideLayouts/slideLayout8.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tags" Target="../tags/tag92.xml"/><Relationship Id="rId30" Type="http://schemas.openxmlformats.org/officeDocument/2006/relationships/tags" Target="../tags/tag95.xml"/><Relationship Id="rId35" Type="http://schemas.openxmlformats.org/officeDocument/2006/relationships/tags" Target="../tags/tag100.xml"/><Relationship Id="rId43" Type="http://schemas.openxmlformats.org/officeDocument/2006/relationships/tags" Target="../tags/tag108.xml"/><Relationship Id="rId48" Type="http://schemas.openxmlformats.org/officeDocument/2006/relationships/tags" Target="../tags/tag113.xml"/><Relationship Id="rId56" Type="http://schemas.openxmlformats.org/officeDocument/2006/relationships/tags" Target="../tags/tag121.xml"/><Relationship Id="rId64" Type="http://schemas.openxmlformats.org/officeDocument/2006/relationships/tags" Target="../tags/tag129.xml"/><Relationship Id="rId8" Type="http://schemas.openxmlformats.org/officeDocument/2006/relationships/tags" Target="../tags/tag73.xml"/><Relationship Id="rId51" Type="http://schemas.openxmlformats.org/officeDocument/2006/relationships/tags" Target="../tags/tag116.xml"/><Relationship Id="rId3" Type="http://schemas.openxmlformats.org/officeDocument/2006/relationships/tags" Target="../tags/tag68.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tags" Target="../tags/tag98.xml"/><Relationship Id="rId38" Type="http://schemas.openxmlformats.org/officeDocument/2006/relationships/tags" Target="../tags/tag103.xml"/><Relationship Id="rId46" Type="http://schemas.openxmlformats.org/officeDocument/2006/relationships/tags" Target="../tags/tag111.xml"/><Relationship Id="rId59" Type="http://schemas.openxmlformats.org/officeDocument/2006/relationships/tags" Target="../tags/tag124.xml"/></Relationships>
</file>

<file path=ppt/slides/_rels/slide6.xml.rels><?xml version="1.0" encoding="UTF-8" standalone="yes"?>
<Relationships xmlns="http://schemas.openxmlformats.org/package/2006/relationships"><Relationship Id="rId7"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jpg"/><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0.jpeg"/><Relationship Id="rId7" Type="http://schemas.openxmlformats.org/officeDocument/2006/relationships/image" Target="../media/image18.jpeg"/><Relationship Id="rId12" Type="http://schemas.openxmlformats.org/officeDocument/2006/relationships/image" Target="../media/image28.png"/><Relationship Id="rId2" Type="http://schemas.openxmlformats.org/officeDocument/2006/relationships/image" Target="../media/image17.jpeg"/><Relationship Id="rId1" Type="http://schemas.openxmlformats.org/officeDocument/2006/relationships/slideLayout" Target="../slideLayouts/slideLayout8.xml"/><Relationship Id="rId6" Type="http://schemas.openxmlformats.org/officeDocument/2006/relationships/image" Target="../media/image19.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0.png"/><Relationship Id="rId4" Type="http://schemas.openxmlformats.org/officeDocument/2006/relationships/image" Target="../media/image11.jpg"/><Relationship Id="rId9"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文本框 2">
            <a:extLst>
              <a:ext uri="{FF2B5EF4-FFF2-40B4-BE49-F238E27FC236}">
                <a16:creationId xmlns:a16="http://schemas.microsoft.com/office/drawing/2014/main" id="{74983F40-7456-47E8-3E7B-F3F7FC49315B}"/>
              </a:ext>
            </a:extLst>
          </p:cNvPr>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4" name="组合 3">
            <a:extLst>
              <a:ext uri="{FF2B5EF4-FFF2-40B4-BE49-F238E27FC236}">
                <a16:creationId xmlns:a16="http://schemas.microsoft.com/office/drawing/2014/main" id="{768484EA-68AA-D9CC-CA7B-344B53B71328}"/>
              </a:ext>
            </a:extLst>
          </p:cNvPr>
          <p:cNvGrpSpPr/>
          <p:nvPr/>
        </p:nvGrpSpPr>
        <p:grpSpPr>
          <a:xfrm>
            <a:off x="1913347" y="1284308"/>
            <a:ext cx="8705900" cy="4289393"/>
            <a:chOff x="1435008" y="577820"/>
            <a:chExt cx="6529425" cy="3217045"/>
          </a:xfrm>
        </p:grpSpPr>
        <p:sp>
          <p:nvSpPr>
            <p:cNvPr id="5" name="矩形 4">
              <a:extLst>
                <a:ext uri="{FF2B5EF4-FFF2-40B4-BE49-F238E27FC236}">
                  <a16:creationId xmlns:a16="http://schemas.microsoft.com/office/drawing/2014/main" id="{5233A36F-399D-E958-1BC9-437D38E890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矩形 6">
              <a:extLst>
                <a:ext uri="{FF2B5EF4-FFF2-40B4-BE49-F238E27FC236}">
                  <a16:creationId xmlns:a16="http://schemas.microsoft.com/office/drawing/2014/main" id="{1CF2BC27-CC58-E186-2399-695FD108FFB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0" name="矩形 9">
              <a:extLst>
                <a:ext uri="{FF2B5EF4-FFF2-40B4-BE49-F238E27FC236}">
                  <a16:creationId xmlns:a16="http://schemas.microsoft.com/office/drawing/2014/main" id="{B0D5D103-86BE-9359-D2A9-01A1E5B14A57}"/>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6" name="直接连接符 15">
              <a:extLst>
                <a:ext uri="{FF2B5EF4-FFF2-40B4-BE49-F238E27FC236}">
                  <a16:creationId xmlns:a16="http://schemas.microsoft.com/office/drawing/2014/main" id="{5636EED2-3CE0-599B-BF5B-9875074E5394}"/>
                </a:ext>
              </a:extLst>
            </p:cNvPr>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5064E12-FFBD-C5A9-4641-53FF5B5493D0}"/>
                </a:ext>
              </a:extLst>
            </p:cNvPr>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6E43542-400E-F64D-D795-9EC57B749E0D}"/>
              </a:ext>
            </a:extLst>
          </p:cNvPr>
          <p:cNvGrpSpPr/>
          <p:nvPr/>
        </p:nvGrpSpPr>
        <p:grpSpPr>
          <a:xfrm>
            <a:off x="191344" y="2766998"/>
            <a:ext cx="11809311" cy="1313016"/>
            <a:chOff x="13135" y="1689844"/>
            <a:chExt cx="8856984" cy="984762"/>
          </a:xfrm>
        </p:grpSpPr>
        <p:sp>
          <p:nvSpPr>
            <p:cNvPr id="20" name="文本框 19">
              <a:extLst>
                <a:ext uri="{FF2B5EF4-FFF2-40B4-BE49-F238E27FC236}">
                  <a16:creationId xmlns:a16="http://schemas.microsoft.com/office/drawing/2014/main" id="{B6F4E542-1E6D-A679-B2C9-291A14DBFADA}"/>
                </a:ext>
              </a:extLst>
            </p:cNvPr>
            <p:cNvSpPr txBox="1"/>
            <p:nvPr/>
          </p:nvSpPr>
          <p:spPr>
            <a:xfrm>
              <a:off x="1216801" y="2377986"/>
              <a:ext cx="6449656" cy="296620"/>
            </a:xfrm>
            <a:prstGeom prst="rect">
              <a:avLst/>
            </a:prstGeom>
            <a:noFill/>
          </p:spPr>
          <p:txBody>
            <a:bodyPr wrap="square" rtlCol="0">
              <a:spAutoFit/>
            </a:bodyPr>
            <a:lstStyle/>
            <a:p>
              <a:pPr algn="ctr"/>
              <a:r>
                <a:rPr lang="zh-CN" altLang="en-US" sz="1970" b="1" dirty="0">
                  <a:latin typeface="苹方-简" panose="020B0400000000000000" pitchFamily="34" charset="-122"/>
                  <a:ea typeface="苹方-简" panose="020B0400000000000000" pitchFamily="34" charset="-122"/>
                  <a:cs typeface="+mn-ea"/>
                </a:rPr>
                <a:t>答辩人：王佳伟  指导教师：袁帅</a:t>
              </a:r>
            </a:p>
          </p:txBody>
        </p:sp>
        <p:sp>
          <p:nvSpPr>
            <p:cNvPr id="21" name="文本框 20">
              <a:extLst>
                <a:ext uri="{FF2B5EF4-FFF2-40B4-BE49-F238E27FC236}">
                  <a16:creationId xmlns:a16="http://schemas.microsoft.com/office/drawing/2014/main" id="{8CBA05D6-AF0C-48E4-24F4-47A0915C625B}"/>
                </a:ext>
              </a:extLst>
            </p:cNvPr>
            <p:cNvSpPr txBox="1"/>
            <p:nvPr/>
          </p:nvSpPr>
          <p:spPr>
            <a:xfrm>
              <a:off x="13135" y="1689844"/>
              <a:ext cx="8856984" cy="565540"/>
            </a:xfrm>
            <a:prstGeom prst="rect">
              <a:avLst/>
            </a:prstGeom>
            <a:noFill/>
          </p:spPr>
          <p:txBody>
            <a:bodyPr wrap="square" rtlCol="0">
              <a:spAutoFit/>
            </a:bodyPr>
            <a:lstStyle/>
            <a:p>
              <a:pPr algn="ctr"/>
              <a:r>
                <a:rPr lang="zh-CN" altLang="zh-CN" sz="4300" b="1" dirty="0">
                  <a:latin typeface="苹方-简 中黑体" panose="020B0600000000000000" pitchFamily="34" charset="-122"/>
                  <a:ea typeface="苹方-简 中黑体" panose="020B0600000000000000" pitchFamily="34" charset="-122"/>
                  <a:cs typeface="+mn-ea"/>
                </a:rPr>
                <a:t>基于扩散模型的深度估计方法</a:t>
              </a:r>
            </a:p>
          </p:txBody>
        </p:sp>
      </p:grpSp>
    </p:spTree>
    <p:extLst>
      <p:ext uri="{BB962C8B-B14F-4D97-AF65-F5344CB8AC3E}">
        <p14:creationId xmlns:p14="http://schemas.microsoft.com/office/powerpoint/2010/main" val="398979834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C6C1-02DE-0D4B-78B1-9B1BBCEADB9A}"/>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ED32853-B160-428A-E715-1984152734EE}"/>
              </a:ext>
            </a:extLst>
          </p:cNvPr>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4" name="标题 4">
            <a:extLst>
              <a:ext uri="{FF2B5EF4-FFF2-40B4-BE49-F238E27FC236}">
                <a16:creationId xmlns:a16="http://schemas.microsoft.com/office/drawing/2014/main" id="{F3B4DDDF-1E0F-A11B-6185-B223169F79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21" name="object 83">
            <a:extLst>
              <a:ext uri="{FF2B5EF4-FFF2-40B4-BE49-F238E27FC236}">
                <a16:creationId xmlns:a16="http://schemas.microsoft.com/office/drawing/2014/main" id="{811C8F97-F277-08C9-1D79-70D195258C87}"/>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43" name="object 140">
            <a:extLst>
              <a:ext uri="{FF2B5EF4-FFF2-40B4-BE49-F238E27FC236}">
                <a16:creationId xmlns:a16="http://schemas.microsoft.com/office/drawing/2014/main" id="{5B506E1A-EBB4-A210-2830-269B2734A4E5}"/>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F3C2FE9B-7151-2C71-D9AF-98AFEBDA05AF}"/>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AB4D0623-7DD6-2699-9879-17B47007200D}"/>
              </a:ext>
            </a:extLst>
          </p:cNvPr>
          <p:cNvPicPr/>
          <p:nvPr/>
        </p:nvPicPr>
        <p:blipFill>
          <a:blip r:embed="rId2"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8AECB26A-5A3F-CA2C-2C21-FB970892AFB1}"/>
              </a:ext>
            </a:extLst>
          </p:cNvPr>
          <p:cNvPicPr/>
          <p:nvPr/>
        </p:nvPicPr>
        <p:blipFill>
          <a:blip r:embed="rId3"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CBBFCD4-E501-5D3D-6415-534138F1B6D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40BB5A05-5650-6789-5C97-878308D940DE}"/>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888CAFB7-6245-7F24-D447-543570E779E0}"/>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1CA57A34-C452-089D-FB1A-BC8ECE07A616}"/>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B91D7E6B-C46B-F20C-E80A-095EDFA5E63D}"/>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ECE6BC6-CB42-1C4B-8357-4AB2F372787B}"/>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3ECE6BC6-CB42-1C4B-8357-4AB2F372787B}"/>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5"/>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3B6C442-9F69-65B0-9AF8-D7AB2F31E7D9}"/>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63B6C442-9F69-65B0-9AF8-D7AB2F31E7D9}"/>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6"/>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C5F35D6-3CBF-D657-543B-959F13AEC35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6C5F35D6-3CBF-D657-543B-959F13AEC35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7"/>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F0ACC2F6-7C15-7DEF-ECCB-BE01FA857A74}"/>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34D39AC6-8BC4-6848-0EE1-BB6F70CF5A42}"/>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5A7BF1DD-7CCE-003F-629D-D7C8A7BF44A9}"/>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72817151-3EF1-F90C-EAC2-FB06F5309535}"/>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BACD00BD-1F02-4848-A960-77D62ABAD2FC}"/>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0A16AC9B-6E9D-8EF9-760B-078BEEA0AD9B}"/>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14" name="组合 13">
            <a:extLst>
              <a:ext uri="{FF2B5EF4-FFF2-40B4-BE49-F238E27FC236}">
                <a16:creationId xmlns:a16="http://schemas.microsoft.com/office/drawing/2014/main" id="{1AAC6992-B56F-C907-E178-AD35F8E4A5FF}"/>
              </a:ext>
            </a:extLst>
          </p:cNvPr>
          <p:cNvGrpSpPr/>
          <p:nvPr/>
        </p:nvGrpSpPr>
        <p:grpSpPr>
          <a:xfrm>
            <a:off x="3366940" y="3515109"/>
            <a:ext cx="5458118" cy="1301403"/>
            <a:chOff x="3127248" y="3515109"/>
            <a:chExt cx="5458118" cy="1301403"/>
          </a:xfrm>
        </p:grpSpPr>
        <p:pic>
          <p:nvPicPr>
            <p:cNvPr id="45" name="object 111">
              <a:extLst>
                <a:ext uri="{FF2B5EF4-FFF2-40B4-BE49-F238E27FC236}">
                  <a16:creationId xmlns:a16="http://schemas.microsoft.com/office/drawing/2014/main" id="{EA002178-2283-93A1-31CA-B7FA86DD1977}"/>
                </a:ext>
              </a:extLst>
            </p:cNvPr>
            <p:cNvPicPr/>
            <p:nvPr/>
          </p:nvPicPr>
          <p:blipFill>
            <a:blip r:embed="rId2"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46" name="object 112">
              <a:extLst>
                <a:ext uri="{FF2B5EF4-FFF2-40B4-BE49-F238E27FC236}">
                  <a16:creationId xmlns:a16="http://schemas.microsoft.com/office/drawing/2014/main" id="{DEFB322B-D1F3-C738-EC08-761B26335699}"/>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47" name="object 116">
              <a:extLst>
                <a:ext uri="{FF2B5EF4-FFF2-40B4-BE49-F238E27FC236}">
                  <a16:creationId xmlns:a16="http://schemas.microsoft.com/office/drawing/2014/main" id="{9E3F251C-5EB7-593A-DFA8-8B8301AEE181}"/>
                </a:ext>
              </a:extLst>
            </p:cNvPr>
            <p:cNvPicPr/>
            <p:nvPr/>
          </p:nvPicPr>
          <p:blipFill>
            <a:blip r:embed="rId3"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48" name="object 117">
              <a:extLst>
                <a:ext uri="{FF2B5EF4-FFF2-40B4-BE49-F238E27FC236}">
                  <a16:creationId xmlns:a16="http://schemas.microsoft.com/office/drawing/2014/main" id="{E18120C6-FC77-1F87-F101-BDAA1601FF49}"/>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49" name="object 118">
              <a:extLst>
                <a:ext uri="{FF2B5EF4-FFF2-40B4-BE49-F238E27FC236}">
                  <a16:creationId xmlns:a16="http://schemas.microsoft.com/office/drawing/2014/main" id="{FA91C1E7-730B-EA8B-C70D-F74D7A57B565}"/>
                </a:ext>
              </a:extLst>
            </p:cNvPr>
            <p:cNvGrpSpPr/>
            <p:nvPr/>
          </p:nvGrpSpPr>
          <p:grpSpPr>
            <a:xfrm>
              <a:off x="7623341" y="3526536"/>
              <a:ext cx="962025" cy="949960"/>
              <a:chOff x="7536180" y="3526535"/>
              <a:chExt cx="962025" cy="949960"/>
            </a:xfrm>
          </p:grpSpPr>
          <p:pic>
            <p:nvPicPr>
              <p:cNvPr id="50" name="object 119">
                <a:extLst>
                  <a:ext uri="{FF2B5EF4-FFF2-40B4-BE49-F238E27FC236}">
                    <a16:creationId xmlns:a16="http://schemas.microsoft.com/office/drawing/2014/main" id="{7E613F3E-8185-8268-42E3-CB216C6DD5A4}"/>
                  </a:ext>
                </a:extLst>
              </p:cNvPr>
              <p:cNvPicPr/>
              <p:nvPr/>
            </p:nvPicPr>
            <p:blipFill>
              <a:blip r:embed="rId4" cstate="print"/>
              <a:stretch>
                <a:fillRect/>
              </a:stretch>
            </p:blipFill>
            <p:spPr>
              <a:xfrm>
                <a:off x="7542766" y="3527517"/>
                <a:ext cx="941884" cy="935297"/>
              </a:xfrm>
              <a:prstGeom prst="rect">
                <a:avLst/>
              </a:prstGeom>
            </p:spPr>
          </p:pic>
          <p:sp>
            <p:nvSpPr>
              <p:cNvPr id="51" name="object 120">
                <a:extLst>
                  <a:ext uri="{FF2B5EF4-FFF2-40B4-BE49-F238E27FC236}">
                    <a16:creationId xmlns:a16="http://schemas.microsoft.com/office/drawing/2014/main" id="{7CFB64FB-448D-53CD-EB17-963A52100E98}"/>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52" name="object 121">
                <a:extLst>
                  <a:ext uri="{FF2B5EF4-FFF2-40B4-BE49-F238E27FC236}">
                    <a16:creationId xmlns:a16="http://schemas.microsoft.com/office/drawing/2014/main" id="{5F0FB5A7-A5D9-1455-ACA6-D499E63167C3}"/>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53" name="object 122">
                <a:extLst>
                  <a:ext uri="{FF2B5EF4-FFF2-40B4-BE49-F238E27FC236}">
                    <a16:creationId xmlns:a16="http://schemas.microsoft.com/office/drawing/2014/main" id="{C7278C14-5D39-D8D0-0382-BAC0243FBC66}"/>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56" name="object 147">
              <a:extLst>
                <a:ext uri="{FF2B5EF4-FFF2-40B4-BE49-F238E27FC236}">
                  <a16:creationId xmlns:a16="http://schemas.microsoft.com/office/drawing/2014/main" id="{AEFA12C1-DC58-E6A8-854B-A391C91EBD6E}"/>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57" name="object 177">
              <a:extLst>
                <a:ext uri="{FF2B5EF4-FFF2-40B4-BE49-F238E27FC236}">
                  <a16:creationId xmlns:a16="http://schemas.microsoft.com/office/drawing/2014/main" id="{9AFD01B9-EA4B-8328-54CF-AEC4335AE0AD}"/>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58" name="object 178">
              <a:extLst>
                <a:ext uri="{FF2B5EF4-FFF2-40B4-BE49-F238E27FC236}">
                  <a16:creationId xmlns:a16="http://schemas.microsoft.com/office/drawing/2014/main" id="{628B72D6-9963-F220-1719-4BEEA483FD75}"/>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a:latin typeface="Calibri"/>
                <a:cs typeface="Calibri"/>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6859881-77C7-5C66-4A8B-902C2DBA7CC5}"/>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79A8F4B-7A0C-2821-CAB1-333EE3C89006}"/>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D1EACBF-5E11-D025-A39C-3106CE62D1E0}"/>
                  </a:ext>
                </a:extLst>
              </p:cNvPr>
              <p:cNvSpPr txBox="1"/>
              <p:nvPr/>
            </p:nvSpPr>
            <p:spPr>
              <a:xfrm>
                <a:off x="4621705" y="4881569"/>
                <a:ext cx="267374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r>
                        <a:rPr lang="zh-CN" altLang="en-US" sz="1872" i="1">
                          <a:latin typeface="Cambria Math" panose="02040503050406030204" pitchFamily="18" charset="0"/>
                        </a:rPr>
                        <m:t>𝜀</m:t>
                      </m:r>
                    </m:oMath>
                  </m:oMathPara>
                </a14:m>
                <a:endParaRPr lang="zh-CN" altLang="en-US" sz="1872" dirty="0"/>
              </a:p>
            </p:txBody>
          </p:sp>
        </mc:Choice>
        <mc:Fallback xmlns="">
          <p:sp>
            <p:nvSpPr>
              <p:cNvPr id="86" name="文本框 85">
                <a:extLst>
                  <a:ext uri="{FF2B5EF4-FFF2-40B4-BE49-F238E27FC236}">
                    <a16:creationId xmlns:a16="http://schemas.microsoft.com/office/drawing/2014/main" id="{AD1EACBF-5E11-D025-A39C-3106CE62D1E0}"/>
                  </a:ext>
                </a:extLst>
              </p:cNvPr>
              <p:cNvSpPr txBox="1">
                <a:spLocks noRot="1" noChangeAspect="1" noMove="1" noResize="1" noEditPoints="1" noAdjustHandles="1" noChangeArrowheads="1" noChangeShapeType="1" noTextEdit="1"/>
              </p:cNvSpPr>
              <p:nvPr/>
            </p:nvSpPr>
            <p:spPr>
              <a:xfrm>
                <a:off x="4621705" y="4881569"/>
                <a:ext cx="2673745" cy="348813"/>
              </a:xfrm>
              <a:prstGeom prst="rect">
                <a:avLst/>
              </a:prstGeom>
              <a:blipFill>
                <a:blip r:embed="rId11"/>
                <a:stretch>
                  <a:fillRect l="-456" r="-228" b="-701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73BC37B-DE45-37D8-28EB-ABF3CCA548B8}"/>
              </a:ext>
            </a:extLst>
          </p:cNvPr>
          <p:cNvGrpSpPr/>
          <p:nvPr/>
        </p:nvGrpSpPr>
        <p:grpSpPr>
          <a:xfrm>
            <a:off x="4056435" y="5517210"/>
            <a:ext cx="4079129" cy="648648"/>
            <a:chOff x="3542936" y="5504642"/>
            <a:chExt cx="4079129" cy="648648"/>
          </a:xfrm>
        </p:grpSpPr>
        <p:sp>
          <p:nvSpPr>
            <p:cNvPr id="54" name="object 141">
              <a:extLst>
                <a:ext uri="{FF2B5EF4-FFF2-40B4-BE49-F238E27FC236}">
                  <a16:creationId xmlns:a16="http://schemas.microsoft.com/office/drawing/2014/main" id="{7D90527C-4F8D-3C75-E3AA-7BA80C274942}"/>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55" name="object 142">
              <a:extLst>
                <a:ext uri="{FF2B5EF4-FFF2-40B4-BE49-F238E27FC236}">
                  <a16:creationId xmlns:a16="http://schemas.microsoft.com/office/drawing/2014/main" id="{DFD73D84-15A0-3EEE-6FF8-F11EFDA9050D}"/>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3FFD966B-EDBF-EA5D-E730-D2CCCF387BBC}"/>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89" name="矩形: 圆角 88">
              <a:extLst>
                <a:ext uri="{FF2B5EF4-FFF2-40B4-BE49-F238E27FC236}">
                  <a16:creationId xmlns:a16="http://schemas.microsoft.com/office/drawing/2014/main" id="{8F8EF4BE-6572-0D45-3D58-C047F0051782}"/>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90" name="矩形: 圆角 89">
              <a:extLst>
                <a:ext uri="{FF2B5EF4-FFF2-40B4-BE49-F238E27FC236}">
                  <a16:creationId xmlns:a16="http://schemas.microsoft.com/office/drawing/2014/main" id="{DE38D031-51A1-66D8-C0C3-FC8416F72D56}"/>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6" name="矩形 5">
            <a:extLst>
              <a:ext uri="{FF2B5EF4-FFF2-40B4-BE49-F238E27FC236}">
                <a16:creationId xmlns:a16="http://schemas.microsoft.com/office/drawing/2014/main" id="{197F7E1E-D73F-1A85-4333-CB7AAAED7411}"/>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9CD506-C73B-B175-F681-E73936BA0B68}"/>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8" name="文本框 7">
                <a:extLst>
                  <a:ext uri="{FF2B5EF4-FFF2-40B4-BE49-F238E27FC236}">
                    <a16:creationId xmlns:a16="http://schemas.microsoft.com/office/drawing/2014/main" id="{469CD506-C73B-B175-F681-E73936BA0B68}"/>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9527D84-B39D-91AB-445B-21BB72DD71B9}"/>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9" name="文本框 8">
                <a:extLst>
                  <a:ext uri="{FF2B5EF4-FFF2-40B4-BE49-F238E27FC236}">
                    <a16:creationId xmlns:a16="http://schemas.microsoft.com/office/drawing/2014/main" id="{69527D84-B39D-91AB-445B-21BB72DD71B9}"/>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F55560F8-B30E-05D4-8439-2970D00D6DBF}"/>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2A2FEA0-F8C0-FB7E-9DE9-3FF49D924645}"/>
                  </a:ext>
                </a:extLst>
              </p:cNvPr>
              <p:cNvSpPr txBox="1"/>
              <p:nvPr/>
            </p:nvSpPr>
            <p:spPr>
              <a:xfrm>
                <a:off x="890026" y="5286934"/>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xmlns="">
          <p:sp>
            <p:nvSpPr>
              <p:cNvPr id="11" name="文本框 10">
                <a:extLst>
                  <a:ext uri="{FF2B5EF4-FFF2-40B4-BE49-F238E27FC236}">
                    <a16:creationId xmlns:a16="http://schemas.microsoft.com/office/drawing/2014/main" id="{12A2FEA0-F8C0-FB7E-9DE9-3FF49D924645}"/>
                  </a:ext>
                </a:extLst>
              </p:cNvPr>
              <p:cNvSpPr txBox="1">
                <a:spLocks noRot="1" noChangeAspect="1" noMove="1" noResize="1" noEditPoints="1" noAdjustHandles="1" noChangeArrowheads="1" noChangeShapeType="1" noTextEdit="1"/>
              </p:cNvSpPr>
              <p:nvPr/>
            </p:nvSpPr>
            <p:spPr>
              <a:xfrm>
                <a:off x="890026" y="5286934"/>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613D42F-5FFA-72F0-F526-9B0975255324}"/>
                  </a:ext>
                </a:extLst>
              </p:cNvPr>
              <p:cNvSpPr txBox="1"/>
              <p:nvPr/>
            </p:nvSpPr>
            <p:spPr>
              <a:xfrm>
                <a:off x="875299" y="4802212"/>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xmlns="">
          <p:sp>
            <p:nvSpPr>
              <p:cNvPr id="12" name="文本框 11">
                <a:extLst>
                  <a:ext uri="{FF2B5EF4-FFF2-40B4-BE49-F238E27FC236}">
                    <a16:creationId xmlns:a16="http://schemas.microsoft.com/office/drawing/2014/main" id="{2613D42F-5FFA-72F0-F526-9B0975255324}"/>
                  </a:ext>
                </a:extLst>
              </p:cNvPr>
              <p:cNvSpPr txBox="1">
                <a:spLocks noRot="1" noChangeAspect="1" noMove="1" noResize="1" noEditPoints="1" noAdjustHandles="1" noChangeArrowheads="1" noChangeShapeType="1" noTextEdit="1"/>
              </p:cNvSpPr>
              <p:nvPr/>
            </p:nvSpPr>
            <p:spPr>
              <a:xfrm>
                <a:off x="875299" y="4802212"/>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DBD6C4-1CF5-9ABA-22BC-FD3D49F8412F}"/>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27DBD6C4-1CF5-9ABA-22BC-FD3D49F8412F}"/>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E6038C0-5A57-69BB-BC0A-6B5E3BD087C1}"/>
                  </a:ext>
                </a:extLst>
              </p:cNvPr>
              <p:cNvSpPr txBox="1"/>
              <p:nvPr/>
            </p:nvSpPr>
            <p:spPr>
              <a:xfrm>
                <a:off x="1092212" y="4412174"/>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xmlns="">
          <p:sp>
            <p:nvSpPr>
              <p:cNvPr id="16" name="文本框 15">
                <a:extLst>
                  <a:ext uri="{FF2B5EF4-FFF2-40B4-BE49-F238E27FC236}">
                    <a16:creationId xmlns:a16="http://schemas.microsoft.com/office/drawing/2014/main" id="{0E6038C0-5A57-69BB-BC0A-6B5E3BD087C1}"/>
                  </a:ext>
                </a:extLst>
              </p:cNvPr>
              <p:cNvSpPr txBox="1">
                <a:spLocks noRot="1" noChangeAspect="1" noMove="1" noResize="1" noEditPoints="1" noAdjustHandles="1" noChangeArrowheads="1" noChangeShapeType="1" noTextEdit="1"/>
              </p:cNvSpPr>
              <p:nvPr/>
            </p:nvSpPr>
            <p:spPr>
              <a:xfrm>
                <a:off x="1092212" y="4412174"/>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441DFC8-E11C-8D61-670F-FFAEE2AB90F4}"/>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grpSp>
        <p:nvGrpSpPr>
          <p:cNvPr id="18" name="组合 17">
            <a:extLst>
              <a:ext uri="{FF2B5EF4-FFF2-40B4-BE49-F238E27FC236}">
                <a16:creationId xmlns:a16="http://schemas.microsoft.com/office/drawing/2014/main" id="{2D1A3C96-690F-92CE-B543-2997750E70DC}"/>
              </a:ext>
            </a:extLst>
          </p:cNvPr>
          <p:cNvGrpSpPr/>
          <p:nvPr/>
        </p:nvGrpSpPr>
        <p:grpSpPr>
          <a:xfrm>
            <a:off x="-63871" y="0"/>
            <a:ext cx="2688299" cy="816704"/>
            <a:chOff x="-47903" y="0"/>
            <a:chExt cx="2016224" cy="612528"/>
          </a:xfrm>
        </p:grpSpPr>
        <p:grpSp>
          <p:nvGrpSpPr>
            <p:cNvPr id="19" name="组合 18">
              <a:extLst>
                <a:ext uri="{FF2B5EF4-FFF2-40B4-BE49-F238E27FC236}">
                  <a16:creationId xmlns:a16="http://schemas.microsoft.com/office/drawing/2014/main" id="{7DDFA794-8C7C-1535-3895-62D8B8363C72}"/>
                </a:ext>
              </a:extLst>
            </p:cNvPr>
            <p:cNvGrpSpPr/>
            <p:nvPr/>
          </p:nvGrpSpPr>
          <p:grpSpPr>
            <a:xfrm rot="16200000" flipV="1">
              <a:off x="629840" y="-629840"/>
              <a:ext cx="612528" cy="1872208"/>
              <a:chOff x="604102" y="1347614"/>
              <a:chExt cx="1075775" cy="2149930"/>
            </a:xfrm>
          </p:grpSpPr>
          <p:grpSp>
            <p:nvGrpSpPr>
              <p:cNvPr id="22" name="组合 21">
                <a:extLst>
                  <a:ext uri="{FF2B5EF4-FFF2-40B4-BE49-F238E27FC236}">
                    <a16:creationId xmlns:a16="http://schemas.microsoft.com/office/drawing/2014/main" id="{A5AEB2AC-0205-B02B-5BFA-C20D6D1C3BE6}"/>
                  </a:ext>
                </a:extLst>
              </p:cNvPr>
              <p:cNvGrpSpPr/>
              <p:nvPr/>
            </p:nvGrpSpPr>
            <p:grpSpPr>
              <a:xfrm>
                <a:off x="755576" y="1347614"/>
                <a:ext cx="806989" cy="2149930"/>
                <a:chOff x="1477543" y="637844"/>
                <a:chExt cx="6486890" cy="3157021"/>
              </a:xfrm>
            </p:grpSpPr>
            <p:sp>
              <p:nvSpPr>
                <p:cNvPr id="25" name="矩形 24">
                  <a:extLst>
                    <a:ext uri="{FF2B5EF4-FFF2-40B4-BE49-F238E27FC236}">
                      <a16:creationId xmlns:a16="http://schemas.microsoft.com/office/drawing/2014/main" id="{56CB6F0B-0BC4-9DFF-71DA-A72CB4215E9A}"/>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26" name="矩形 25">
                  <a:extLst>
                    <a:ext uri="{FF2B5EF4-FFF2-40B4-BE49-F238E27FC236}">
                      <a16:creationId xmlns:a16="http://schemas.microsoft.com/office/drawing/2014/main" id="{C9076183-2F85-DC96-883A-43278F9DBF11}"/>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27" name="矩形 26">
                  <a:extLst>
                    <a:ext uri="{FF2B5EF4-FFF2-40B4-BE49-F238E27FC236}">
                      <a16:creationId xmlns:a16="http://schemas.microsoft.com/office/drawing/2014/main" id="{4B84DAD3-655E-AB98-9182-43557AB0A46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23" name="直接连接符 22">
                <a:extLst>
                  <a:ext uri="{FF2B5EF4-FFF2-40B4-BE49-F238E27FC236}">
                    <a16:creationId xmlns:a16="http://schemas.microsoft.com/office/drawing/2014/main" id="{AB1DE303-D6A2-4123-3C46-F327A8B25B76}"/>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713B4CE-F517-7283-4245-3A351E343A9C}"/>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318C01B3-1079-75C3-AAC5-88287C8EDAB2}"/>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28" name="标题 1">
            <a:extLst>
              <a:ext uri="{FF2B5EF4-FFF2-40B4-BE49-F238E27FC236}">
                <a16:creationId xmlns:a16="http://schemas.microsoft.com/office/drawing/2014/main" id="{B9AC277E-535D-3E83-50EB-0176E58E7106}"/>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Forward</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cxnSp>
        <p:nvCxnSpPr>
          <p:cNvPr id="7" name="连接符: 曲线 6">
            <a:extLst>
              <a:ext uri="{FF2B5EF4-FFF2-40B4-BE49-F238E27FC236}">
                <a16:creationId xmlns:a16="http://schemas.microsoft.com/office/drawing/2014/main" id="{349212A4-9F5D-D713-971F-0FFC8C522FB9}"/>
              </a:ext>
            </a:extLst>
          </p:cNvPr>
          <p:cNvCxnSpPr>
            <a:stCxn id="86" idx="3"/>
            <a:endCxn id="58" idx="2"/>
          </p:cNvCxnSpPr>
          <p:nvPr/>
        </p:nvCxnSpPr>
        <p:spPr>
          <a:xfrm flipV="1">
            <a:off x="7295450" y="4724740"/>
            <a:ext cx="944925" cy="331236"/>
          </a:xfrm>
          <a:prstGeom prst="curvedConnector2">
            <a:avLst/>
          </a:prstGeom>
          <a:ln w="19050">
            <a:solidFill>
              <a:srgbClr val="6B499C"/>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87262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803B2FE-B1FD-C0B2-F389-F8AF8E516BB9}"/>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64" name="object 9">
            <a:extLst>
              <a:ext uri="{FF2B5EF4-FFF2-40B4-BE49-F238E27FC236}">
                <a16:creationId xmlns:a16="http://schemas.microsoft.com/office/drawing/2014/main" id="{47690460-75C5-4C1E-C18D-BE6BC70DD1E6}"/>
              </a:ext>
            </a:extLst>
          </p:cNvPr>
          <p:cNvPicPr/>
          <p:nvPr/>
        </p:nvPicPr>
        <p:blipFill>
          <a:blip r:embed="rId2" cstate="print"/>
          <a:stretch>
            <a:fillRect/>
          </a:stretch>
        </p:blipFill>
        <p:spPr>
          <a:xfrm>
            <a:off x="4078152" y="1363349"/>
            <a:ext cx="4075248" cy="1966103"/>
          </a:xfrm>
          <a:prstGeom prst="rect">
            <a:avLst/>
          </a:prstGeom>
        </p:spPr>
      </p:pic>
      <p:sp>
        <p:nvSpPr>
          <p:cNvPr id="65" name="文本框 64">
            <a:extLst>
              <a:ext uri="{FF2B5EF4-FFF2-40B4-BE49-F238E27FC236}">
                <a16:creationId xmlns:a16="http://schemas.microsoft.com/office/drawing/2014/main" id="{4F96ED02-D083-36AF-663E-63732265625F}"/>
              </a:ext>
            </a:extLst>
          </p:cNvPr>
          <p:cNvSpPr txBox="1"/>
          <p:nvPr/>
        </p:nvSpPr>
        <p:spPr>
          <a:xfrm>
            <a:off x="3180444" y="3434000"/>
            <a:ext cx="5831115" cy="1200329"/>
          </a:xfrm>
          <a:prstGeom prst="rect">
            <a:avLst/>
          </a:prstGeom>
          <a:noFill/>
        </p:spPr>
        <p:txBody>
          <a:bodyPr wrap="square">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最大似然估计（</a:t>
            </a:r>
            <a:r>
              <a:rPr lang="en-US" altLang="zh-CN" sz="1800" dirty="0">
                <a:solidFill>
                  <a:srgbClr val="404040"/>
                </a:solidFill>
                <a:latin typeface="Times New Roman" panose="02020603050405020304" pitchFamily="18" charset="0"/>
                <a:ea typeface="苹方-简" panose="020B0400000000000000" pitchFamily="34" charset="-122"/>
              </a:rPr>
              <a:t>Maximum Likelihood Estimation, MLE</a:t>
            </a:r>
            <a:r>
              <a:rPr lang="zh-CN" altLang="en-US" sz="1800" dirty="0">
                <a:solidFill>
                  <a:srgbClr val="404040"/>
                </a:solidFill>
                <a:latin typeface="Times New Roman" panose="02020603050405020304" pitchFamily="18" charset="0"/>
                <a:ea typeface="苹方-简" panose="020B0400000000000000" pitchFamily="34" charset="-122"/>
              </a:rPr>
              <a:t>）是统计学中用于估计概率模型参数的方法</a:t>
            </a:r>
            <a:r>
              <a:rPr lang="en-US" altLang="zh-CN" sz="1800" dirty="0">
                <a:solidFill>
                  <a:srgbClr val="404040"/>
                </a:solidFill>
                <a:latin typeface="Times New Roman" panose="02020603050405020304" pitchFamily="18" charset="0"/>
                <a:ea typeface="苹方-简" panose="020B0400000000000000" pitchFamily="34" charset="-122"/>
              </a:rPr>
              <a:t>. </a:t>
            </a:r>
            <a:r>
              <a:rPr lang="zh-CN" altLang="en-US" sz="1800" dirty="0">
                <a:solidFill>
                  <a:srgbClr val="404040"/>
                </a:solidFill>
                <a:latin typeface="Times New Roman" panose="02020603050405020304" pitchFamily="18" charset="0"/>
                <a:ea typeface="苹方-简" panose="020B0400000000000000" pitchFamily="34" charset="-122"/>
              </a:rPr>
              <a:t>其核心思想是：</a:t>
            </a:r>
            <a:r>
              <a:rPr lang="zh-CN" altLang="en-US" sz="1800" b="1" dirty="0">
                <a:solidFill>
                  <a:srgbClr val="404040"/>
                </a:solidFill>
                <a:latin typeface="Times New Roman" panose="02020603050405020304" pitchFamily="18" charset="0"/>
                <a:ea typeface="苹方-简" panose="020B0400000000000000" pitchFamily="34" charset="-122"/>
              </a:rPr>
              <a:t>找到一组参数，使得在该参数下，观测数据出现的概率（似然）最大</a:t>
            </a:r>
            <a:r>
              <a:rPr lang="en-US" altLang="zh-CN" sz="1800" dirty="0">
                <a:solidFill>
                  <a:srgbClr val="404040"/>
                </a:solidFill>
                <a:latin typeface="Times New Roman" panose="02020603050405020304" pitchFamily="18" charset="0"/>
                <a:ea typeface="苹方-简" panose="020B0400000000000000" pitchFamily="34" charset="-122"/>
              </a:rPr>
              <a:t>. </a:t>
            </a:r>
            <a:endParaRPr lang="zh-CN" altLang="en-US" sz="1800" dirty="0">
              <a:latin typeface="Times New Roman" panose="02020603050405020304" pitchFamily="18" charset="0"/>
              <a:ea typeface="苹方-简" panose="020B0400000000000000" pitchFamily="34"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6896C736-A0C2-E051-D5D9-EB09BF83F64B}"/>
                  </a:ext>
                </a:extLst>
              </p:cNvPr>
              <p:cNvSpPr txBox="1"/>
              <p:nvPr/>
            </p:nvSpPr>
            <p:spPr>
              <a:xfrm>
                <a:off x="3180444" y="4649444"/>
                <a:ext cx="5831115" cy="1200329"/>
              </a:xfrm>
              <a:prstGeom prst="rect">
                <a:avLst/>
              </a:prstGeom>
              <a:noFill/>
            </p:spPr>
            <p:txBody>
              <a:bodyPr wrap="square" rtlCol="0">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我们有一个真实数据分布</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en-US" altLang="zh-CN" sz="1800">
                            <a:solidFill>
                              <a:srgbClr val="404040"/>
                            </a:solidFill>
                            <a:latin typeface="Cambria Math" panose="02040503050406030204" pitchFamily="18" charset="0"/>
                            <a:ea typeface="苹方-简" panose="020B0400000000000000" pitchFamily="34" charset="-122"/>
                          </a:rPr>
                          <m:t>𝒅𝒂𝒕𝒂</m:t>
                        </m:r>
                      </m:sub>
                    </m:sSub>
                    <m:d>
                      <m:dPr>
                        <m:ctrlPr>
                          <a:rPr lang="en-US" altLang="zh-CN" sz="1800" i="1">
                            <a:solidFill>
                              <a:srgbClr val="404040"/>
                            </a:solidFill>
                            <a:latin typeface="Cambria Math" panose="02040503050406030204" pitchFamily="18" charset="0"/>
                            <a:ea typeface="苹方-简" panose="020B0400000000000000" pitchFamily="34" charset="-122"/>
                          </a:rPr>
                        </m:ctrlPr>
                      </m:dPr>
                      <m:e>
                        <m:r>
                          <a:rPr lang="en-US" altLang="zh-CN" sz="1800">
                            <a:solidFill>
                              <a:srgbClr val="404040"/>
                            </a:solidFill>
                            <a:latin typeface="Cambria Math" panose="02040503050406030204" pitchFamily="18" charset="0"/>
                            <a:ea typeface="苹方-简" panose="020B0400000000000000" pitchFamily="34" charset="-122"/>
                          </a:rPr>
                          <m:t>𝒙</m:t>
                        </m:r>
                      </m:e>
                    </m:d>
                  </m:oMath>
                </a14:m>
                <a:r>
                  <a:rPr lang="zh-CN" altLang="en-US" sz="1800" dirty="0">
                    <a:solidFill>
                      <a:srgbClr val="404040"/>
                    </a:solidFill>
                    <a:latin typeface="Times New Roman" panose="02020603050405020304" pitchFamily="18" charset="0"/>
                    <a:ea typeface="苹方-简" panose="020B0400000000000000" pitchFamily="34" charset="-122"/>
                  </a:rPr>
                  <a:t>，但它是未知的（例如某张图像的分布）；我们想要用一个参数化的模型</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zh-CN" altLang="en-US" sz="1800">
                            <a:solidFill>
                              <a:srgbClr val="404040"/>
                            </a:solidFill>
                            <a:latin typeface="Cambria Math" panose="02040503050406030204" pitchFamily="18" charset="0"/>
                            <a:ea typeface="苹方-简" panose="020B0400000000000000" pitchFamily="34" charset="-122"/>
                          </a:rPr>
                          <m:t>𝜽</m:t>
                        </m:r>
                      </m:sub>
                    </m:sSub>
                    <m:r>
                      <a:rPr lang="en-US" altLang="zh-CN" sz="1800">
                        <a:solidFill>
                          <a:srgbClr val="404040"/>
                        </a:solidFill>
                        <a:latin typeface="Cambria Math" panose="02040503050406030204" pitchFamily="18" charset="0"/>
                        <a:ea typeface="苹方-简" panose="020B0400000000000000" pitchFamily="34" charset="-122"/>
                      </a:rPr>
                      <m:t>(</m:t>
                    </m:r>
                    <m:r>
                      <a:rPr lang="en-US" altLang="zh-CN" sz="1800">
                        <a:solidFill>
                          <a:srgbClr val="404040"/>
                        </a:solidFill>
                        <a:latin typeface="Cambria Math" panose="02040503050406030204" pitchFamily="18" charset="0"/>
                        <a:ea typeface="苹方-简" panose="020B0400000000000000" pitchFamily="34" charset="-122"/>
                      </a:rPr>
                      <m:t>𝒙</m:t>
                    </m:r>
                    <m:r>
                      <a:rPr lang="en-US" altLang="zh-CN" sz="1800">
                        <a:solidFill>
                          <a:srgbClr val="404040"/>
                        </a:solidFill>
                        <a:latin typeface="Cambria Math" panose="020405030504060302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作为近似，通过找到最优的参数</a:t>
                </a:r>
                <a14:m>
                  <m:oMath xmlns:m="http://schemas.openxmlformats.org/officeDocument/2006/math">
                    <m:r>
                      <a:rPr lang="zh-CN" altLang="en-US" sz="1800">
                        <a:solidFill>
                          <a:srgbClr val="404040"/>
                        </a:solidFill>
                        <a:latin typeface="Cambria Math" panose="02040503050406030204" pitchFamily="18" charset="0"/>
                        <a:ea typeface="苹方-简" panose="020B0400000000000000" pitchFamily="34" charset="-122"/>
                      </a:rPr>
                      <m:t>𝜃</m:t>
                    </m:r>
                  </m:oMath>
                </a14:m>
                <a:r>
                  <a:rPr lang="zh-CN" altLang="en-US" sz="1800" dirty="0">
                    <a:solidFill>
                      <a:srgbClr val="404040"/>
                    </a:solidFill>
                    <a:latin typeface="Times New Roman" panose="02020603050405020304" pitchFamily="18" charset="0"/>
                    <a:ea typeface="苹方-简" panose="020B0400000000000000" pitchFamily="34" charset="-122"/>
                  </a:rPr>
                  <a:t>来使得</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zh-CN" altLang="en-US" sz="1800">
                            <a:solidFill>
                              <a:srgbClr val="404040"/>
                            </a:solidFill>
                            <a:latin typeface="Cambria Math" panose="02040503050406030204" pitchFamily="18" charset="0"/>
                            <a:ea typeface="苹方-简" panose="020B0400000000000000" pitchFamily="34" charset="-122"/>
                          </a:rPr>
                          <m:t>𝜽</m:t>
                        </m:r>
                      </m:sub>
                    </m:sSub>
                    <m:r>
                      <a:rPr lang="en-US" altLang="zh-CN" sz="1800">
                        <a:solidFill>
                          <a:srgbClr val="404040"/>
                        </a:solidFill>
                        <a:latin typeface="Cambria Math" panose="02040503050406030204" pitchFamily="18" charset="0"/>
                        <a:ea typeface="苹方-简" panose="020B0400000000000000" pitchFamily="34" charset="-122"/>
                      </a:rPr>
                      <m:t>(</m:t>
                    </m:r>
                    <m:r>
                      <a:rPr lang="en-US" altLang="zh-CN" sz="1800">
                        <a:solidFill>
                          <a:srgbClr val="404040"/>
                        </a:solidFill>
                        <a:latin typeface="Cambria Math" panose="02040503050406030204" pitchFamily="18" charset="0"/>
                        <a:ea typeface="苹方-简" panose="020B0400000000000000" pitchFamily="34" charset="-122"/>
                      </a:rPr>
                      <m:t>𝒙</m:t>
                    </m:r>
                    <m:r>
                      <a:rPr lang="en-US" altLang="zh-CN" sz="1800">
                        <a:solidFill>
                          <a:srgbClr val="404040"/>
                        </a:solidFill>
                        <a:latin typeface="Cambria Math" panose="020405030504060302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尽可能拟合</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en-US" altLang="zh-CN" sz="1800">
                            <a:solidFill>
                              <a:srgbClr val="404040"/>
                            </a:solidFill>
                            <a:latin typeface="Cambria Math" panose="02040503050406030204" pitchFamily="18" charset="0"/>
                            <a:ea typeface="苹方-简" panose="020B0400000000000000" pitchFamily="34" charset="-122"/>
                          </a:rPr>
                          <m:t>𝒅𝒂𝒕𝒂</m:t>
                        </m:r>
                      </m:sub>
                    </m:sSub>
                    <m:d>
                      <m:dPr>
                        <m:ctrlPr>
                          <a:rPr lang="en-US" altLang="zh-CN" sz="1800" i="1">
                            <a:solidFill>
                              <a:srgbClr val="404040"/>
                            </a:solidFill>
                            <a:latin typeface="Cambria Math" panose="02040503050406030204" pitchFamily="18" charset="0"/>
                            <a:ea typeface="苹方-简" panose="020B0400000000000000" pitchFamily="34" charset="-122"/>
                          </a:rPr>
                        </m:ctrlPr>
                      </m:dPr>
                      <m:e>
                        <m:r>
                          <a:rPr lang="en-US" altLang="zh-CN" sz="1800">
                            <a:solidFill>
                              <a:srgbClr val="404040"/>
                            </a:solidFill>
                            <a:latin typeface="Cambria Math" panose="02040503050406030204" pitchFamily="18" charset="0"/>
                            <a:ea typeface="苹方-简" panose="020B0400000000000000" pitchFamily="34" charset="-122"/>
                          </a:rPr>
                          <m:t>𝒙</m:t>
                        </m:r>
                      </m:e>
                    </m:d>
                  </m:oMath>
                </a14:m>
                <a:endParaRPr lang="zh-CN" altLang="en-US" sz="1800" dirty="0">
                  <a:solidFill>
                    <a:srgbClr val="404040"/>
                  </a:solidFill>
                  <a:latin typeface="Times New Roman" panose="02020603050405020304" pitchFamily="18" charset="0"/>
                  <a:ea typeface="苹方-简" panose="020B0400000000000000" pitchFamily="34" charset="-122"/>
                </a:endParaRPr>
              </a:p>
            </p:txBody>
          </p:sp>
        </mc:Choice>
        <mc:Fallback xmlns="">
          <p:sp>
            <p:nvSpPr>
              <p:cNvPr id="66" name="文本框 65">
                <a:extLst>
                  <a:ext uri="{FF2B5EF4-FFF2-40B4-BE49-F238E27FC236}">
                    <a16:creationId xmlns:a16="http://schemas.microsoft.com/office/drawing/2014/main" id="{6896C736-A0C2-E051-D5D9-EB09BF83F64B}"/>
                  </a:ext>
                </a:extLst>
              </p:cNvPr>
              <p:cNvSpPr txBox="1">
                <a:spLocks noRot="1" noChangeAspect="1" noMove="1" noResize="1" noEditPoints="1" noAdjustHandles="1" noChangeArrowheads="1" noChangeShapeType="1" noTextEdit="1"/>
              </p:cNvSpPr>
              <p:nvPr/>
            </p:nvSpPr>
            <p:spPr>
              <a:xfrm>
                <a:off x="3180444" y="4649444"/>
                <a:ext cx="5831115" cy="1200329"/>
              </a:xfrm>
              <a:prstGeom prst="rect">
                <a:avLst/>
              </a:prstGeom>
              <a:blipFill>
                <a:blip r:embed="rId3"/>
                <a:stretch>
                  <a:fillRect l="-941" t="-3046" r="-837" b="-7614"/>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7E2AF128-D143-9E26-30E9-EC6B82D80E2B}"/>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C5DA79C4-A843-510E-0837-25AC02ACA42A}"/>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A7FFEA83-7CE4-E1EC-C9DA-B90AB5326DA3}"/>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D19AE997-68DE-E7C0-9311-F7B90258D246}"/>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22E045B4-BCAE-BDC8-29AC-D1BE77E5EFDC}"/>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7A48BC68-D950-3FA5-E30F-FCA9DF2699E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CF64B4BF-8C45-232D-1B8C-24E67F53581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CFE8FA9-6148-EB09-F8CF-7E7B5D6604F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AB4170D6-A187-A406-375E-AD614EB6FCB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13" name="标题 1">
            <a:extLst>
              <a:ext uri="{FF2B5EF4-FFF2-40B4-BE49-F238E27FC236}">
                <a16:creationId xmlns:a16="http://schemas.microsoft.com/office/drawing/2014/main" id="{1ABD01A3-C10F-85E9-08C2-8CF8445EA40D}"/>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sz="3600" b="1" dirty="0"/>
              <a:t>Maximum</a:t>
            </a:r>
            <a:r>
              <a:rPr lang="en-US" altLang="zh-CN" sz="3600" b="1" spc="-131" dirty="0"/>
              <a:t> </a:t>
            </a:r>
            <a:r>
              <a:rPr lang="en-US" altLang="zh-CN" sz="3600" b="1" dirty="0"/>
              <a:t>Likelihood</a:t>
            </a:r>
            <a:r>
              <a:rPr lang="en-US" altLang="zh-CN" sz="3600" b="1" spc="-115" dirty="0"/>
              <a:t> </a:t>
            </a:r>
            <a:r>
              <a:rPr lang="en-US" altLang="zh-CN" sz="3600" b="1" spc="-11" dirty="0"/>
              <a:t>Estimation</a:t>
            </a:r>
            <a:endParaRPr lang="zh-CN" altLang="en-US" sz="3600" dirty="0"/>
          </a:p>
        </p:txBody>
      </p:sp>
    </p:spTree>
    <p:extLst>
      <p:ext uri="{BB962C8B-B14F-4D97-AF65-F5344CB8AC3E}">
        <p14:creationId xmlns:p14="http://schemas.microsoft.com/office/powerpoint/2010/main" val="234911281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81CE-663B-EF32-E95A-5774FBD3547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6A889E-8AF9-A9D4-A7A6-6AE0517A8D76}"/>
              </a:ext>
            </a:extLst>
          </p:cNvPr>
          <p:cNvSpPr>
            <a:spLocks noGrp="1"/>
          </p:cNvSpPr>
          <p:nvPr>
            <p:ph type="sldNum" sz="quarter" idx="12"/>
          </p:nvPr>
        </p:nvSpPr>
        <p:spPr/>
        <p:txBody>
          <a:bodyPr/>
          <a:lstStyle/>
          <a:p>
            <a:fld id="{0C913308-F349-4B6D-A68A-DD1791B4A57B}" type="slidenum">
              <a:rPr lang="zh-CN" altLang="en-US" smtClean="0"/>
              <a:t>11</a:t>
            </a:fld>
            <a:endParaRPr lang="zh-CN" altLang="en-US"/>
          </a:p>
        </p:txBody>
      </p:sp>
      <p:pic>
        <p:nvPicPr>
          <p:cNvPr id="5" name="object 3">
            <a:extLst>
              <a:ext uri="{FF2B5EF4-FFF2-40B4-BE49-F238E27FC236}">
                <a16:creationId xmlns:a16="http://schemas.microsoft.com/office/drawing/2014/main" id="{D3B375F8-923C-200A-687E-2B9B34B3E4A4}"/>
              </a:ext>
            </a:extLst>
          </p:cNvPr>
          <p:cNvPicPr/>
          <p:nvPr/>
        </p:nvPicPr>
        <p:blipFill>
          <a:blip r:embed="rId2" cstate="print"/>
          <a:stretch>
            <a:fillRect/>
          </a:stretch>
        </p:blipFill>
        <p:spPr>
          <a:xfrm>
            <a:off x="2377829" y="2697588"/>
            <a:ext cx="229705" cy="169428"/>
          </a:xfrm>
          <a:prstGeom prst="rect">
            <a:avLst/>
          </a:prstGeom>
        </p:spPr>
      </p:pic>
      <p:grpSp>
        <p:nvGrpSpPr>
          <p:cNvPr id="6" name="object 4">
            <a:extLst>
              <a:ext uri="{FF2B5EF4-FFF2-40B4-BE49-F238E27FC236}">
                <a16:creationId xmlns:a16="http://schemas.microsoft.com/office/drawing/2014/main" id="{7B4BC295-2563-5B2E-3EDD-D8EF2D129C73}"/>
              </a:ext>
            </a:extLst>
          </p:cNvPr>
          <p:cNvGrpSpPr/>
          <p:nvPr/>
        </p:nvGrpSpPr>
        <p:grpSpPr>
          <a:xfrm>
            <a:off x="4206613" y="2697589"/>
            <a:ext cx="356871" cy="168275"/>
            <a:chOff x="4206611" y="2543949"/>
            <a:chExt cx="356870" cy="168275"/>
          </a:xfrm>
        </p:grpSpPr>
        <p:pic>
          <p:nvPicPr>
            <p:cNvPr id="7" name="object 5">
              <a:extLst>
                <a:ext uri="{FF2B5EF4-FFF2-40B4-BE49-F238E27FC236}">
                  <a16:creationId xmlns:a16="http://schemas.microsoft.com/office/drawing/2014/main" id="{58CC7C87-56AD-B326-6FAF-57CF8E87F045}"/>
                </a:ext>
              </a:extLst>
            </p:cNvPr>
            <p:cNvPicPr/>
            <p:nvPr/>
          </p:nvPicPr>
          <p:blipFill>
            <a:blip r:embed="rId3" cstate="print"/>
            <a:stretch>
              <a:fillRect/>
            </a:stretch>
          </p:blipFill>
          <p:spPr>
            <a:xfrm>
              <a:off x="4206611" y="2543949"/>
              <a:ext cx="202565" cy="167844"/>
            </a:xfrm>
            <a:prstGeom prst="rect">
              <a:avLst/>
            </a:prstGeom>
          </p:spPr>
        </p:pic>
        <p:sp>
          <p:nvSpPr>
            <p:cNvPr id="8" name="object 6">
              <a:extLst>
                <a:ext uri="{FF2B5EF4-FFF2-40B4-BE49-F238E27FC236}">
                  <a16:creationId xmlns:a16="http://schemas.microsoft.com/office/drawing/2014/main" id="{394D5AE3-9BE9-392B-538C-0EE00D709B5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 name="object 7">
            <a:extLst>
              <a:ext uri="{FF2B5EF4-FFF2-40B4-BE49-F238E27FC236}">
                <a16:creationId xmlns:a16="http://schemas.microsoft.com/office/drawing/2014/main" id="{127DD8E4-F815-6B48-123F-00867731A410}"/>
              </a:ext>
            </a:extLst>
          </p:cNvPr>
          <p:cNvPicPr/>
          <p:nvPr/>
        </p:nvPicPr>
        <p:blipFill>
          <a:blip r:embed="rId4" cstate="print"/>
          <a:stretch>
            <a:fillRect/>
          </a:stretch>
        </p:blipFill>
        <p:spPr>
          <a:xfrm>
            <a:off x="4609344" y="2752216"/>
            <a:ext cx="64344" cy="110840"/>
          </a:xfrm>
          <a:prstGeom prst="rect">
            <a:avLst/>
          </a:prstGeom>
        </p:spPr>
      </p:pic>
      <p:pic>
        <p:nvPicPr>
          <p:cNvPr id="10" name="object 8">
            <a:extLst>
              <a:ext uri="{FF2B5EF4-FFF2-40B4-BE49-F238E27FC236}">
                <a16:creationId xmlns:a16="http://schemas.microsoft.com/office/drawing/2014/main" id="{E1C21A9E-5341-A427-A98B-09DDAB0099C7}"/>
              </a:ext>
            </a:extLst>
          </p:cNvPr>
          <p:cNvPicPr/>
          <p:nvPr/>
        </p:nvPicPr>
        <p:blipFill>
          <a:blip r:embed="rId5" cstate="print"/>
          <a:stretch>
            <a:fillRect/>
          </a:stretch>
        </p:blipFill>
        <p:spPr>
          <a:xfrm>
            <a:off x="7609401" y="2696617"/>
            <a:ext cx="200371" cy="168453"/>
          </a:xfrm>
          <a:prstGeom prst="rect">
            <a:avLst/>
          </a:prstGeom>
        </p:spPr>
      </p:pic>
      <p:sp>
        <p:nvSpPr>
          <p:cNvPr id="11" name="object 9">
            <a:extLst>
              <a:ext uri="{FF2B5EF4-FFF2-40B4-BE49-F238E27FC236}">
                <a16:creationId xmlns:a16="http://schemas.microsoft.com/office/drawing/2014/main" id="{33577311-3F6D-6408-004E-43E388A65DE1}"/>
              </a:ext>
            </a:extLst>
          </p:cNvPr>
          <p:cNvSpPr/>
          <p:nvPr/>
        </p:nvSpPr>
        <p:spPr>
          <a:xfrm>
            <a:off x="8551711"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2" name="object 10">
            <a:extLst>
              <a:ext uri="{FF2B5EF4-FFF2-40B4-BE49-F238E27FC236}">
                <a16:creationId xmlns:a16="http://schemas.microsoft.com/office/drawing/2014/main" id="{6E688364-8F62-B123-60C3-A8849D71D316}"/>
              </a:ext>
            </a:extLst>
          </p:cNvPr>
          <p:cNvSpPr/>
          <p:nvPr/>
        </p:nvSpPr>
        <p:spPr>
          <a:xfrm>
            <a:off x="8630043"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3" name="object 11">
            <a:extLst>
              <a:ext uri="{FF2B5EF4-FFF2-40B4-BE49-F238E27FC236}">
                <a16:creationId xmlns:a16="http://schemas.microsoft.com/office/drawing/2014/main" id="{436F7E5A-69F7-7267-9D45-B6D4B8FBFF9B}"/>
              </a:ext>
            </a:extLst>
          </p:cNvPr>
          <p:cNvSpPr/>
          <p:nvPr/>
        </p:nvSpPr>
        <p:spPr>
          <a:xfrm>
            <a:off x="8709171"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4" name="object 12">
            <a:extLst>
              <a:ext uri="{FF2B5EF4-FFF2-40B4-BE49-F238E27FC236}">
                <a16:creationId xmlns:a16="http://schemas.microsoft.com/office/drawing/2014/main" id="{A23346A0-638B-8DA9-45E9-C461B79E747E}"/>
              </a:ext>
            </a:extLst>
          </p:cNvPr>
          <p:cNvPicPr/>
          <p:nvPr/>
        </p:nvPicPr>
        <p:blipFill>
          <a:blip r:embed="rId6" cstate="print"/>
          <a:stretch>
            <a:fillRect/>
          </a:stretch>
        </p:blipFill>
        <p:spPr>
          <a:xfrm>
            <a:off x="9523801" y="2697588"/>
            <a:ext cx="262473" cy="165471"/>
          </a:xfrm>
          <a:prstGeom prst="rect">
            <a:avLst/>
          </a:prstGeom>
        </p:spPr>
      </p:pic>
      <p:pic>
        <p:nvPicPr>
          <p:cNvPr id="15" name="object 13">
            <a:extLst>
              <a:ext uri="{FF2B5EF4-FFF2-40B4-BE49-F238E27FC236}">
                <a16:creationId xmlns:a16="http://schemas.microsoft.com/office/drawing/2014/main" id="{05D3642B-8E39-4081-7C52-93BF389DF4BA}"/>
              </a:ext>
            </a:extLst>
          </p:cNvPr>
          <p:cNvPicPr/>
          <p:nvPr/>
        </p:nvPicPr>
        <p:blipFill>
          <a:blip r:embed="rId7" cstate="print">
            <a:extLst>
              <a:ext uri="{28A0092B-C50C-407E-A947-70E740481C1C}">
                <a14:useLocalDpi xmlns:a14="http://schemas.microsoft.com/office/drawing/2010/main" val="0"/>
              </a:ext>
            </a:extLst>
          </a:blip>
          <a:srcRect/>
          <a:stretch/>
        </p:blipFill>
        <p:spPr>
          <a:xfrm>
            <a:off x="1990347" y="1609820"/>
            <a:ext cx="960119" cy="960119"/>
          </a:xfrm>
          <a:prstGeom prst="rect">
            <a:avLst/>
          </a:prstGeom>
        </p:spPr>
      </p:pic>
      <p:pic>
        <p:nvPicPr>
          <p:cNvPr id="16" name="object 14">
            <a:extLst>
              <a:ext uri="{FF2B5EF4-FFF2-40B4-BE49-F238E27FC236}">
                <a16:creationId xmlns:a16="http://schemas.microsoft.com/office/drawing/2014/main" id="{C355F6CF-18AE-0457-BD60-98B04EFDAF67}"/>
              </a:ext>
            </a:extLst>
          </p:cNvPr>
          <p:cNvPicPr/>
          <p:nvPr/>
        </p:nvPicPr>
        <p:blipFill>
          <a:blip r:embed="rId8" cstate="print">
            <a:extLst>
              <a:ext uri="{28A0092B-C50C-407E-A947-70E740481C1C}">
                <a14:useLocalDpi xmlns:a14="http://schemas.microsoft.com/office/drawing/2010/main" val="0"/>
              </a:ext>
            </a:extLst>
          </a:blip>
          <a:srcRect/>
          <a:stretch/>
        </p:blipFill>
        <p:spPr>
          <a:xfrm>
            <a:off x="3936494" y="1609820"/>
            <a:ext cx="960119" cy="960119"/>
          </a:xfrm>
          <a:prstGeom prst="rect">
            <a:avLst/>
          </a:prstGeom>
        </p:spPr>
      </p:pic>
      <p:pic>
        <p:nvPicPr>
          <p:cNvPr id="17" name="object 15">
            <a:extLst>
              <a:ext uri="{FF2B5EF4-FFF2-40B4-BE49-F238E27FC236}">
                <a16:creationId xmlns:a16="http://schemas.microsoft.com/office/drawing/2014/main" id="{7C0A4FB1-1DFC-C59F-EE2A-5253FF461E65}"/>
              </a:ext>
            </a:extLst>
          </p:cNvPr>
          <p:cNvPicPr/>
          <p:nvPr/>
        </p:nvPicPr>
        <p:blipFill>
          <a:blip r:embed="rId9" cstate="print">
            <a:extLst>
              <a:ext uri="{28A0092B-C50C-407E-A947-70E740481C1C}">
                <a14:useLocalDpi xmlns:a14="http://schemas.microsoft.com/office/drawing/2010/main" val="0"/>
              </a:ext>
            </a:extLst>
          </a:blip>
          <a:srcRect/>
          <a:stretch/>
        </p:blipFill>
        <p:spPr>
          <a:xfrm>
            <a:off x="7205473" y="1609058"/>
            <a:ext cx="961643" cy="961643"/>
          </a:xfrm>
          <a:prstGeom prst="rect">
            <a:avLst/>
          </a:prstGeom>
        </p:spPr>
      </p:pic>
      <p:pic>
        <p:nvPicPr>
          <p:cNvPr id="18" name="object 16">
            <a:extLst>
              <a:ext uri="{FF2B5EF4-FFF2-40B4-BE49-F238E27FC236}">
                <a16:creationId xmlns:a16="http://schemas.microsoft.com/office/drawing/2014/main" id="{DD9B39C6-59AC-AECC-57A2-604F160E9E56}"/>
              </a:ext>
            </a:extLst>
          </p:cNvPr>
          <p:cNvPicPr/>
          <p:nvPr/>
        </p:nvPicPr>
        <p:blipFill>
          <a:blip r:embed="rId10" cstate="print">
            <a:extLst>
              <a:ext uri="{28A0092B-C50C-407E-A947-70E740481C1C}">
                <a14:useLocalDpi xmlns:a14="http://schemas.microsoft.com/office/drawing/2010/main" val="0"/>
              </a:ext>
            </a:extLst>
          </a:blip>
          <a:srcRect/>
          <a:stretch/>
        </p:blipFill>
        <p:spPr>
          <a:xfrm>
            <a:off x="9151621" y="1609058"/>
            <a:ext cx="961643" cy="961643"/>
          </a:xfrm>
          <a:prstGeom prst="rect">
            <a:avLst/>
          </a:prstGeom>
        </p:spPr>
      </p:pic>
      <p:sp>
        <p:nvSpPr>
          <p:cNvPr id="19" name="object 17">
            <a:extLst>
              <a:ext uri="{FF2B5EF4-FFF2-40B4-BE49-F238E27FC236}">
                <a16:creationId xmlns:a16="http://schemas.microsoft.com/office/drawing/2014/main" id="{5E7B5B98-1C0F-162E-755C-830867F30EA7}"/>
              </a:ext>
            </a:extLst>
          </p:cNvPr>
          <p:cNvSpPr txBox="1"/>
          <p:nvPr/>
        </p:nvSpPr>
        <p:spPr>
          <a:xfrm>
            <a:off x="1257429" y="1924906"/>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18">
            <a:extLst>
              <a:ext uri="{FF2B5EF4-FFF2-40B4-BE49-F238E27FC236}">
                <a16:creationId xmlns:a16="http://schemas.microsoft.com/office/drawing/2014/main" id="{6A0C5AA4-76F6-748F-48B0-723767A50922}"/>
              </a:ext>
            </a:extLst>
          </p:cNvPr>
          <p:cNvSpPr txBox="1"/>
          <p:nvPr/>
        </p:nvSpPr>
        <p:spPr>
          <a:xfrm>
            <a:off x="10359645" y="1924906"/>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19">
            <a:extLst>
              <a:ext uri="{FF2B5EF4-FFF2-40B4-BE49-F238E27FC236}">
                <a16:creationId xmlns:a16="http://schemas.microsoft.com/office/drawing/2014/main" id="{D7DF1C6C-4E73-9199-4628-88E4AF2D0905}"/>
              </a:ext>
            </a:extLst>
          </p:cNvPr>
          <p:cNvSpPr/>
          <p:nvPr/>
        </p:nvSpPr>
        <p:spPr>
          <a:xfrm>
            <a:off x="5278375" y="2039083"/>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20">
            <a:extLst>
              <a:ext uri="{FF2B5EF4-FFF2-40B4-BE49-F238E27FC236}">
                <a16:creationId xmlns:a16="http://schemas.microsoft.com/office/drawing/2014/main" id="{671AE3F5-0D1E-F1D1-4EC7-8F7818186783}"/>
              </a:ext>
            </a:extLst>
          </p:cNvPr>
          <p:cNvSpPr/>
          <p:nvPr/>
        </p:nvSpPr>
        <p:spPr>
          <a:xfrm>
            <a:off x="8811009"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21">
            <a:extLst>
              <a:ext uri="{FF2B5EF4-FFF2-40B4-BE49-F238E27FC236}">
                <a16:creationId xmlns:a16="http://schemas.microsoft.com/office/drawing/2014/main" id="{CE8BAE1D-2112-4584-F25C-82D67782F631}"/>
              </a:ext>
            </a:extLst>
          </p:cNvPr>
          <p:cNvSpPr/>
          <p:nvPr/>
        </p:nvSpPr>
        <p:spPr>
          <a:xfrm>
            <a:off x="8245605"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22">
            <a:extLst>
              <a:ext uri="{FF2B5EF4-FFF2-40B4-BE49-F238E27FC236}">
                <a16:creationId xmlns:a16="http://schemas.microsoft.com/office/drawing/2014/main" id="{A27D795D-E753-CD5A-1D1F-93C5CFD609E3}"/>
              </a:ext>
            </a:extLst>
          </p:cNvPr>
          <p:cNvSpPr/>
          <p:nvPr/>
        </p:nvSpPr>
        <p:spPr>
          <a:xfrm>
            <a:off x="3333535"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23">
            <a:extLst>
              <a:ext uri="{FF2B5EF4-FFF2-40B4-BE49-F238E27FC236}">
                <a16:creationId xmlns:a16="http://schemas.microsoft.com/office/drawing/2014/main" id="{4DD10507-DE18-F99B-AB5A-2AF11D709255}"/>
              </a:ext>
            </a:extLst>
          </p:cNvPr>
          <p:cNvSpPr/>
          <p:nvPr/>
        </p:nvSpPr>
        <p:spPr>
          <a:xfrm>
            <a:off x="3411867"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24">
            <a:extLst>
              <a:ext uri="{FF2B5EF4-FFF2-40B4-BE49-F238E27FC236}">
                <a16:creationId xmlns:a16="http://schemas.microsoft.com/office/drawing/2014/main" id="{373FD713-75E1-0464-B7A1-7EF2C971C38A}"/>
              </a:ext>
            </a:extLst>
          </p:cNvPr>
          <p:cNvSpPr/>
          <p:nvPr/>
        </p:nvSpPr>
        <p:spPr>
          <a:xfrm>
            <a:off x="3490995"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25">
            <a:extLst>
              <a:ext uri="{FF2B5EF4-FFF2-40B4-BE49-F238E27FC236}">
                <a16:creationId xmlns:a16="http://schemas.microsoft.com/office/drawing/2014/main" id="{AD792C85-B862-33E9-2611-EA49BFDCB8F9}"/>
              </a:ext>
            </a:extLst>
          </p:cNvPr>
          <p:cNvSpPr/>
          <p:nvPr/>
        </p:nvSpPr>
        <p:spPr>
          <a:xfrm>
            <a:off x="3592831"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26">
            <a:extLst>
              <a:ext uri="{FF2B5EF4-FFF2-40B4-BE49-F238E27FC236}">
                <a16:creationId xmlns:a16="http://schemas.microsoft.com/office/drawing/2014/main" id="{BF631DF5-2157-45F3-BC8F-8D46EBB4AC57}"/>
              </a:ext>
            </a:extLst>
          </p:cNvPr>
          <p:cNvSpPr/>
          <p:nvPr/>
        </p:nvSpPr>
        <p:spPr>
          <a:xfrm>
            <a:off x="3027429"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33">
            <a:extLst>
              <a:ext uri="{FF2B5EF4-FFF2-40B4-BE49-F238E27FC236}">
                <a16:creationId xmlns:a16="http://schemas.microsoft.com/office/drawing/2014/main" id="{046B36D2-2F2E-63CD-3996-69E4AD199657}"/>
              </a:ext>
            </a:extLst>
          </p:cNvPr>
          <p:cNvGrpSpPr/>
          <p:nvPr/>
        </p:nvGrpSpPr>
        <p:grpSpPr>
          <a:xfrm>
            <a:off x="3137918" y="1322547"/>
            <a:ext cx="586740" cy="581025"/>
            <a:chOff x="3137916" y="1168908"/>
            <a:chExt cx="586740" cy="581025"/>
          </a:xfrm>
        </p:grpSpPr>
        <p:pic>
          <p:nvPicPr>
            <p:cNvPr id="30" name="object 34">
              <a:extLst>
                <a:ext uri="{FF2B5EF4-FFF2-40B4-BE49-F238E27FC236}">
                  <a16:creationId xmlns:a16="http://schemas.microsoft.com/office/drawing/2014/main" id="{944C1520-F7F9-0B4D-4CDC-D836AAF2B900}"/>
                </a:ext>
              </a:extLst>
            </p:cNvPr>
            <p:cNvPicPr/>
            <p:nvPr/>
          </p:nvPicPr>
          <p:blipFill>
            <a:blip r:embed="rId11" cstate="print"/>
            <a:stretch>
              <a:fillRect/>
            </a:stretch>
          </p:blipFill>
          <p:spPr>
            <a:xfrm>
              <a:off x="3141934" y="1170849"/>
              <a:ext cx="574683" cy="570664"/>
            </a:xfrm>
            <a:prstGeom prst="rect">
              <a:avLst/>
            </a:prstGeom>
          </p:spPr>
        </p:pic>
        <p:sp>
          <p:nvSpPr>
            <p:cNvPr id="31" name="object 35">
              <a:extLst>
                <a:ext uri="{FF2B5EF4-FFF2-40B4-BE49-F238E27FC236}">
                  <a16:creationId xmlns:a16="http://schemas.microsoft.com/office/drawing/2014/main" id="{B0324FFA-F276-08EF-C9E8-7DAA6322E69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36">
              <a:extLst>
                <a:ext uri="{FF2B5EF4-FFF2-40B4-BE49-F238E27FC236}">
                  <a16:creationId xmlns:a16="http://schemas.microsoft.com/office/drawing/2014/main" id="{7F35E9CE-C5E9-E1EA-3C91-898E0AB0715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37">
              <a:extLst>
                <a:ext uri="{FF2B5EF4-FFF2-40B4-BE49-F238E27FC236}">
                  <a16:creationId xmlns:a16="http://schemas.microsoft.com/office/drawing/2014/main" id="{90141053-59C9-8198-B39D-741A9830BDC4}"/>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38">
            <a:extLst>
              <a:ext uri="{FF2B5EF4-FFF2-40B4-BE49-F238E27FC236}">
                <a16:creationId xmlns:a16="http://schemas.microsoft.com/office/drawing/2014/main" id="{A47455D4-70AC-1003-B93F-05A3D778CCA5}"/>
              </a:ext>
            </a:extLst>
          </p:cNvPr>
          <p:cNvGrpSpPr/>
          <p:nvPr/>
        </p:nvGrpSpPr>
        <p:grpSpPr>
          <a:xfrm>
            <a:off x="8377430" y="1322547"/>
            <a:ext cx="586740" cy="581025"/>
            <a:chOff x="8377428" y="1168908"/>
            <a:chExt cx="586740" cy="581025"/>
          </a:xfrm>
        </p:grpSpPr>
        <p:pic>
          <p:nvPicPr>
            <p:cNvPr id="35" name="object 39">
              <a:extLst>
                <a:ext uri="{FF2B5EF4-FFF2-40B4-BE49-F238E27FC236}">
                  <a16:creationId xmlns:a16="http://schemas.microsoft.com/office/drawing/2014/main" id="{98742596-EA2A-E167-7ED3-3419BCB237BA}"/>
                </a:ext>
              </a:extLst>
            </p:cNvPr>
            <p:cNvPicPr/>
            <p:nvPr/>
          </p:nvPicPr>
          <p:blipFill>
            <a:blip r:embed="rId11" cstate="print"/>
            <a:stretch>
              <a:fillRect/>
            </a:stretch>
          </p:blipFill>
          <p:spPr>
            <a:xfrm>
              <a:off x="8381446" y="1170849"/>
              <a:ext cx="574683" cy="570664"/>
            </a:xfrm>
            <a:prstGeom prst="rect">
              <a:avLst/>
            </a:prstGeom>
          </p:spPr>
        </p:pic>
        <p:sp>
          <p:nvSpPr>
            <p:cNvPr id="36" name="object 40">
              <a:extLst>
                <a:ext uri="{FF2B5EF4-FFF2-40B4-BE49-F238E27FC236}">
                  <a16:creationId xmlns:a16="http://schemas.microsoft.com/office/drawing/2014/main" id="{4E5E956B-A59F-EBCE-B048-0DC7FCF8DE7F}"/>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41">
              <a:extLst>
                <a:ext uri="{FF2B5EF4-FFF2-40B4-BE49-F238E27FC236}">
                  <a16:creationId xmlns:a16="http://schemas.microsoft.com/office/drawing/2014/main" id="{3B77AE80-6718-D140-CCFD-B47076F5AD8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42">
              <a:extLst>
                <a:ext uri="{FF2B5EF4-FFF2-40B4-BE49-F238E27FC236}">
                  <a16:creationId xmlns:a16="http://schemas.microsoft.com/office/drawing/2014/main" id="{359E0F29-E465-2579-B57B-DCDEC987E19C}"/>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43">
            <a:extLst>
              <a:ext uri="{FF2B5EF4-FFF2-40B4-BE49-F238E27FC236}">
                <a16:creationId xmlns:a16="http://schemas.microsoft.com/office/drawing/2014/main" id="{36BCAC7D-49E8-D1EC-3FD1-C6AF8A027840}"/>
              </a:ext>
            </a:extLst>
          </p:cNvPr>
          <p:cNvSpPr txBox="1"/>
          <p:nvPr/>
        </p:nvSpPr>
        <p:spPr>
          <a:xfrm>
            <a:off x="3325115"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44">
            <a:extLst>
              <a:ext uri="{FF2B5EF4-FFF2-40B4-BE49-F238E27FC236}">
                <a16:creationId xmlns:a16="http://schemas.microsoft.com/office/drawing/2014/main" id="{5C22403C-05BB-1F3C-D429-3883684B7BC6}"/>
              </a:ext>
            </a:extLst>
          </p:cNvPr>
          <p:cNvPicPr/>
          <p:nvPr/>
        </p:nvPicPr>
        <p:blipFill>
          <a:blip r:embed="rId12" cstate="print"/>
          <a:stretch>
            <a:fillRect/>
          </a:stretch>
        </p:blipFill>
        <p:spPr>
          <a:xfrm>
            <a:off x="3315972" y="2168113"/>
            <a:ext cx="213867" cy="213867"/>
          </a:xfrm>
          <a:prstGeom prst="rect">
            <a:avLst/>
          </a:prstGeom>
        </p:spPr>
      </p:pic>
      <p:sp>
        <p:nvSpPr>
          <p:cNvPr id="41" name="object 45">
            <a:extLst>
              <a:ext uri="{FF2B5EF4-FFF2-40B4-BE49-F238E27FC236}">
                <a16:creationId xmlns:a16="http://schemas.microsoft.com/office/drawing/2014/main" id="{463EAA5B-01BD-615A-0869-467D3FFD6C05}"/>
              </a:ext>
            </a:extLst>
          </p:cNvPr>
          <p:cNvSpPr txBox="1"/>
          <p:nvPr/>
        </p:nvSpPr>
        <p:spPr>
          <a:xfrm>
            <a:off x="8561323"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46">
            <a:extLst>
              <a:ext uri="{FF2B5EF4-FFF2-40B4-BE49-F238E27FC236}">
                <a16:creationId xmlns:a16="http://schemas.microsoft.com/office/drawing/2014/main" id="{A2668C8E-7360-26E0-525C-32D15F1500E7}"/>
              </a:ext>
            </a:extLst>
          </p:cNvPr>
          <p:cNvPicPr/>
          <p:nvPr/>
        </p:nvPicPr>
        <p:blipFill>
          <a:blip r:embed="rId12" cstate="print"/>
          <a:stretch>
            <a:fillRect/>
          </a:stretch>
        </p:blipFill>
        <p:spPr>
          <a:xfrm>
            <a:off x="8550911" y="2168113"/>
            <a:ext cx="213868" cy="213867"/>
          </a:xfrm>
          <a:prstGeom prst="rect">
            <a:avLst/>
          </a:prstGeom>
        </p:spPr>
      </p:pic>
      <p:sp>
        <p:nvSpPr>
          <p:cNvPr id="43" name="object 47">
            <a:extLst>
              <a:ext uri="{FF2B5EF4-FFF2-40B4-BE49-F238E27FC236}">
                <a16:creationId xmlns:a16="http://schemas.microsoft.com/office/drawing/2014/main" id="{8E0F18BE-5821-B917-C464-0FE2C9922899}"/>
              </a:ext>
            </a:extLst>
          </p:cNvPr>
          <p:cNvSpPr/>
          <p:nvPr/>
        </p:nvSpPr>
        <p:spPr>
          <a:xfrm>
            <a:off x="5269233" y="243989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45" name="object 62">
            <a:extLst>
              <a:ext uri="{FF2B5EF4-FFF2-40B4-BE49-F238E27FC236}">
                <a16:creationId xmlns:a16="http://schemas.microsoft.com/office/drawing/2014/main" id="{E0E9BB39-E634-7F14-7D14-69742650A4BF}"/>
              </a:ext>
            </a:extLst>
          </p:cNvPr>
          <p:cNvSpPr txBox="1"/>
          <p:nvPr/>
        </p:nvSpPr>
        <p:spPr>
          <a:xfrm>
            <a:off x="6937631" y="3852769"/>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46" name="object 63">
            <a:extLst>
              <a:ext uri="{FF2B5EF4-FFF2-40B4-BE49-F238E27FC236}">
                <a16:creationId xmlns:a16="http://schemas.microsoft.com/office/drawing/2014/main" id="{9E1AD25B-B325-28F4-40C2-7633102080B9}"/>
              </a:ext>
            </a:extLst>
          </p:cNvPr>
          <p:cNvSpPr txBox="1"/>
          <p:nvPr/>
        </p:nvSpPr>
        <p:spPr>
          <a:xfrm>
            <a:off x="2607534" y="4580985"/>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800ECCC-B53F-4148-15E0-C504669F1673}"/>
                  </a:ext>
                </a:extLst>
              </p:cNvPr>
              <p:cNvSpPr txBox="1"/>
              <p:nvPr/>
            </p:nvSpPr>
            <p:spPr>
              <a:xfrm>
                <a:off x="5487469" y="1618001"/>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49" name="文本框 48">
                <a:extLst>
                  <a:ext uri="{FF2B5EF4-FFF2-40B4-BE49-F238E27FC236}">
                    <a16:creationId xmlns:a16="http://schemas.microsoft.com/office/drawing/2014/main" id="{7800ECCC-B53F-4148-15E0-C504669F1673}"/>
                  </a:ext>
                </a:extLst>
              </p:cNvPr>
              <p:cNvSpPr txBox="1">
                <a:spLocks noRot="1" noChangeAspect="1" noMove="1" noResize="1" noEditPoints="1" noAdjustHandles="1" noChangeArrowheads="1" noChangeShapeType="1" noTextEdit="1"/>
              </p:cNvSpPr>
              <p:nvPr/>
            </p:nvSpPr>
            <p:spPr>
              <a:xfrm>
                <a:off x="5487469" y="1618001"/>
                <a:ext cx="1217064" cy="307777"/>
              </a:xfrm>
              <a:prstGeom prst="rect">
                <a:avLst/>
              </a:prstGeom>
              <a:blipFill>
                <a:blip r:embed="rId13"/>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1AAE51C-8748-2BE9-B91E-D318297D8DE1}"/>
                  </a:ext>
                </a:extLst>
              </p:cNvPr>
              <p:cNvSpPr txBox="1"/>
              <p:nvPr/>
            </p:nvSpPr>
            <p:spPr>
              <a:xfrm>
                <a:off x="5487469" y="2599185"/>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50" name="文本框 49">
                <a:extLst>
                  <a:ext uri="{FF2B5EF4-FFF2-40B4-BE49-F238E27FC236}">
                    <a16:creationId xmlns:a16="http://schemas.microsoft.com/office/drawing/2014/main" id="{31AAE51C-8748-2BE9-B91E-D318297D8DE1}"/>
                  </a:ext>
                </a:extLst>
              </p:cNvPr>
              <p:cNvSpPr txBox="1">
                <a:spLocks noRot="1" noChangeAspect="1" noMove="1" noResize="1" noEditPoints="1" noAdjustHandles="1" noChangeArrowheads="1" noChangeShapeType="1" noTextEdit="1"/>
              </p:cNvSpPr>
              <p:nvPr/>
            </p:nvSpPr>
            <p:spPr>
              <a:xfrm>
                <a:off x="5487469" y="2599185"/>
                <a:ext cx="1217064" cy="307777"/>
              </a:xfrm>
              <a:prstGeom prst="rect">
                <a:avLst/>
              </a:prstGeom>
              <a:blipFill>
                <a:blip r:embed="rId14"/>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2CF51C4-EB63-AC00-F4B8-6D9A5714387B}"/>
                  </a:ext>
                </a:extLst>
              </p:cNvPr>
              <p:cNvSpPr txBox="1"/>
              <p:nvPr/>
            </p:nvSpPr>
            <p:spPr>
              <a:xfrm>
                <a:off x="5425624" y="381325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1" name="文本框 50">
                <a:extLst>
                  <a:ext uri="{FF2B5EF4-FFF2-40B4-BE49-F238E27FC236}">
                    <a16:creationId xmlns:a16="http://schemas.microsoft.com/office/drawing/2014/main" id="{02CF51C4-EB63-AC00-F4B8-6D9A5714387B}"/>
                  </a:ext>
                </a:extLst>
              </p:cNvPr>
              <p:cNvSpPr txBox="1">
                <a:spLocks noRot="1" noChangeAspect="1" noMove="1" noResize="1" noEditPoints="1" noAdjustHandles="1" noChangeArrowheads="1" noChangeShapeType="1" noTextEdit="1"/>
              </p:cNvSpPr>
              <p:nvPr/>
            </p:nvSpPr>
            <p:spPr>
              <a:xfrm>
                <a:off x="5425624" y="3813258"/>
                <a:ext cx="1340752" cy="307777"/>
              </a:xfrm>
              <a:prstGeom prst="rect">
                <a:avLst/>
              </a:prstGeom>
              <a:blipFill>
                <a:blip r:embed="rId15"/>
                <a:stretch>
                  <a:fillRect l="-3636" r="-590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4749887-7F98-C1BF-6521-0607DD948767}"/>
                  </a:ext>
                </a:extLst>
              </p:cNvPr>
              <p:cNvSpPr txBox="1"/>
              <p:nvPr/>
            </p:nvSpPr>
            <p:spPr>
              <a:xfrm>
                <a:off x="5123891" y="4553429"/>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2" name="文本框 51">
                <a:extLst>
                  <a:ext uri="{FF2B5EF4-FFF2-40B4-BE49-F238E27FC236}">
                    <a16:creationId xmlns:a16="http://schemas.microsoft.com/office/drawing/2014/main" id="{A4749887-7F98-C1BF-6521-0607DD948767}"/>
                  </a:ext>
                </a:extLst>
              </p:cNvPr>
              <p:cNvSpPr txBox="1">
                <a:spLocks noRot="1" noChangeAspect="1" noMove="1" noResize="1" noEditPoints="1" noAdjustHandles="1" noChangeArrowheads="1" noChangeShapeType="1" noTextEdit="1"/>
              </p:cNvSpPr>
              <p:nvPr/>
            </p:nvSpPr>
            <p:spPr>
              <a:xfrm>
                <a:off x="5123891" y="4553429"/>
                <a:ext cx="4068550" cy="307777"/>
              </a:xfrm>
              <a:prstGeom prst="rect">
                <a:avLst/>
              </a:prstGeom>
              <a:blipFill>
                <a:blip r:embed="rId16"/>
                <a:stretch>
                  <a:fillRect l="-900" r="-164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0DFCFC0-EB7B-1D96-4775-A5BEF050C8C6}"/>
                  </a:ext>
                </a:extLst>
              </p:cNvPr>
              <p:cNvSpPr txBox="1"/>
              <p:nvPr/>
            </p:nvSpPr>
            <p:spPr>
              <a:xfrm>
                <a:off x="5017458" y="5377821"/>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baseline="-25000">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oMath>
                  </m:oMathPara>
                </a14:m>
                <a:endParaRPr lang="zh-CN" altLang="en-US" sz="1872" dirty="0"/>
              </a:p>
            </p:txBody>
          </p:sp>
        </mc:Choice>
        <mc:Fallback xmlns="">
          <p:sp>
            <p:nvSpPr>
              <p:cNvPr id="53" name="文本框 52">
                <a:extLst>
                  <a:ext uri="{FF2B5EF4-FFF2-40B4-BE49-F238E27FC236}">
                    <a16:creationId xmlns:a16="http://schemas.microsoft.com/office/drawing/2014/main" id="{C0DFCFC0-EB7B-1D96-4775-A5BEF050C8C6}"/>
                  </a:ext>
                </a:extLst>
              </p:cNvPr>
              <p:cNvSpPr txBox="1">
                <a:spLocks noRot="1" noChangeAspect="1" noMove="1" noResize="1" noEditPoints="1" noAdjustHandles="1" noChangeArrowheads="1" noChangeShapeType="1" noTextEdit="1"/>
              </p:cNvSpPr>
              <p:nvPr/>
            </p:nvSpPr>
            <p:spPr>
              <a:xfrm>
                <a:off x="5017458" y="5377821"/>
                <a:ext cx="4652876" cy="307777"/>
              </a:xfrm>
              <a:prstGeom prst="rect">
                <a:avLst/>
              </a:prstGeom>
              <a:blipFill>
                <a:blip r:embed="rId17"/>
                <a:stretch>
                  <a:fillRect l="-786" r="-1442" b="-37255"/>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BD5C0758-E69C-AE15-07E5-61C20D75070B}"/>
              </a:ext>
            </a:extLst>
          </p:cNvPr>
          <p:cNvSpPr txBox="1"/>
          <p:nvPr/>
        </p:nvSpPr>
        <p:spPr>
          <a:xfrm>
            <a:off x="1698499" y="5370791"/>
            <a:ext cx="3128772" cy="369332"/>
          </a:xfrm>
          <a:prstGeom prst="rect">
            <a:avLst/>
          </a:prstGeom>
          <a:noFill/>
        </p:spPr>
        <p:txBody>
          <a:bodyPr wrap="square">
            <a:spAutoFit/>
          </a:bodyPr>
          <a:lstStyle/>
          <a:p>
            <a:pPr marR="5080" algn="r"/>
            <a:r>
              <a:rPr lang="en-US" altLang="zh-CN" sz="1800" b="1" dirty="0">
                <a:latin typeface="Yu Gothic UI"/>
                <a:cs typeface="Yu Gothic UI"/>
              </a:rPr>
              <a:t>Approximated</a:t>
            </a:r>
            <a:r>
              <a:rPr lang="en-US" altLang="zh-CN" sz="1800" b="1" spc="-111" dirty="0">
                <a:latin typeface="Yu Gothic UI"/>
                <a:cs typeface="Yu Gothic UI"/>
              </a:rPr>
              <a:t> </a:t>
            </a:r>
            <a:r>
              <a:rPr lang="en-US" altLang="zh-CN" sz="1800" b="1" spc="-11" dirty="0">
                <a:latin typeface="Yu Gothic UI"/>
                <a:cs typeface="Yu Gothic UI"/>
              </a:rPr>
              <a:t>Distribution</a:t>
            </a:r>
            <a:endParaRPr lang="en-US" altLang="zh-CN" sz="1800" dirty="0">
              <a:latin typeface="Yu Gothic UI"/>
              <a:cs typeface="Yu Gothic UI"/>
            </a:endParaRPr>
          </a:p>
        </p:txBody>
      </p:sp>
      <p:sp>
        <p:nvSpPr>
          <p:cNvPr id="57" name="标题 1">
            <a:extLst>
              <a:ext uri="{FF2B5EF4-FFF2-40B4-BE49-F238E27FC236}">
                <a16:creationId xmlns:a16="http://schemas.microsoft.com/office/drawing/2014/main" id="{9C3C554A-38CE-DF97-021B-D4D2BFFFEA75}"/>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F615058B-C334-183C-6C81-706D301DEFC5}"/>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E4F64D0C-F1F1-8029-E6D0-4ADB731A4CA7}"/>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F019CB1B-16A5-6ED2-BAE3-E4913F019C5D}"/>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D169D9B4-A983-105B-EE30-A31CB7CF112A}"/>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2E703068-2738-6FDE-A529-D75D5CFF9FC4}"/>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7CED3A2D-299E-DC17-A36E-805776A2625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26DAC8D9-88A0-71F0-0F79-A8FA5149F4D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8262C3DC-A997-BA31-B00F-C6FDB5376431}"/>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D36D581-9924-CA5D-E5FD-37C8C278A66F}"/>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CA5DD298-EBB7-88C7-8D05-59B40AB0FA3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grpSp>
        <p:nvGrpSpPr>
          <p:cNvPr id="2" name="object 82">
            <a:extLst>
              <a:ext uri="{FF2B5EF4-FFF2-40B4-BE49-F238E27FC236}">
                <a16:creationId xmlns:a16="http://schemas.microsoft.com/office/drawing/2014/main" id="{DAFFC1C4-05F2-D7F8-9421-6AB214943A42}"/>
              </a:ext>
            </a:extLst>
          </p:cNvPr>
          <p:cNvGrpSpPr/>
          <p:nvPr/>
        </p:nvGrpSpPr>
        <p:grpSpPr>
          <a:xfrm>
            <a:off x="5818634" y="1008748"/>
            <a:ext cx="586740" cy="588645"/>
            <a:chOff x="5818632" y="1645920"/>
            <a:chExt cx="586740" cy="588645"/>
          </a:xfrm>
        </p:grpSpPr>
        <p:pic>
          <p:nvPicPr>
            <p:cNvPr id="64" name="object 83">
              <a:extLst>
                <a:ext uri="{FF2B5EF4-FFF2-40B4-BE49-F238E27FC236}">
                  <a16:creationId xmlns:a16="http://schemas.microsoft.com/office/drawing/2014/main" id="{318D3E22-7F75-4EA5-F236-AAFE8CB137F5}"/>
                </a:ext>
              </a:extLst>
            </p:cNvPr>
            <p:cNvPicPr/>
            <p:nvPr/>
          </p:nvPicPr>
          <p:blipFill>
            <a:blip r:embed="rId18" cstate="print"/>
            <a:stretch>
              <a:fillRect/>
            </a:stretch>
          </p:blipFill>
          <p:spPr>
            <a:xfrm>
              <a:off x="5818632" y="1645920"/>
              <a:ext cx="586739" cy="588263"/>
            </a:xfrm>
            <a:prstGeom prst="rect">
              <a:avLst/>
            </a:prstGeom>
          </p:spPr>
        </p:pic>
        <p:sp>
          <p:nvSpPr>
            <p:cNvPr id="65" name="object 84">
              <a:extLst>
                <a:ext uri="{FF2B5EF4-FFF2-40B4-BE49-F238E27FC236}">
                  <a16:creationId xmlns:a16="http://schemas.microsoft.com/office/drawing/2014/main" id="{1058AFDF-4531-16E2-22B5-B3C4A02D9B9F}"/>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66" name="object 85">
              <a:extLst>
                <a:ext uri="{FF2B5EF4-FFF2-40B4-BE49-F238E27FC236}">
                  <a16:creationId xmlns:a16="http://schemas.microsoft.com/office/drawing/2014/main" id="{0C0F4CED-E4CB-C533-55A0-72151D62BFAD}"/>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67" name="object 86">
              <a:extLst>
                <a:ext uri="{FF2B5EF4-FFF2-40B4-BE49-F238E27FC236}">
                  <a16:creationId xmlns:a16="http://schemas.microsoft.com/office/drawing/2014/main" id="{BD8CDDA6-7322-3CFF-8DB4-A80465275600}"/>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pic>
        <p:nvPicPr>
          <p:cNvPr id="69" name="object 83">
            <a:extLst>
              <a:ext uri="{FF2B5EF4-FFF2-40B4-BE49-F238E27FC236}">
                <a16:creationId xmlns:a16="http://schemas.microsoft.com/office/drawing/2014/main" id="{43B72ACF-3D4C-0DAD-CC5D-4D568C8E192E}"/>
              </a:ext>
            </a:extLst>
          </p:cNvPr>
          <p:cNvPicPr/>
          <p:nvPr/>
        </p:nvPicPr>
        <p:blipFill>
          <a:blip r:embed="rId18" cstate="print"/>
          <a:stretch>
            <a:fillRect/>
          </a:stretch>
        </p:blipFill>
        <p:spPr>
          <a:xfrm>
            <a:off x="5818634" y="2966889"/>
            <a:ext cx="586739" cy="588263"/>
          </a:xfrm>
          <a:prstGeom prst="rect">
            <a:avLst/>
          </a:prstGeom>
        </p:spPr>
      </p:pic>
      <p:sp>
        <p:nvSpPr>
          <p:cNvPr id="73" name="文本框 72">
            <a:extLst>
              <a:ext uri="{FF2B5EF4-FFF2-40B4-BE49-F238E27FC236}">
                <a16:creationId xmlns:a16="http://schemas.microsoft.com/office/drawing/2014/main" id="{502D65C9-34D6-3FB1-BEB9-4901825308C6}"/>
              </a:ext>
            </a:extLst>
          </p:cNvPr>
          <p:cNvSpPr txBox="1"/>
          <p:nvPr/>
        </p:nvSpPr>
        <p:spPr>
          <a:xfrm>
            <a:off x="5931983" y="3048183"/>
            <a:ext cx="360040" cy="461665"/>
          </a:xfrm>
          <a:prstGeom prst="rect">
            <a:avLst/>
          </a:prstGeom>
          <a:noFill/>
        </p:spPr>
        <p:txBody>
          <a:bodyPr wrap="square" rtlCol="0">
            <a:spAutoFit/>
          </a:bodyPr>
          <a:lstStyle/>
          <a:p>
            <a:r>
              <a:rPr lang="en-US" altLang="zh-CN" dirty="0">
                <a:solidFill>
                  <a:schemeClr val="tx2">
                    <a:lumMod val="75000"/>
                  </a:schemeClr>
                </a:solidFill>
              </a:rPr>
              <a:t>?</a:t>
            </a:r>
            <a:endParaRPr lang="zh-CN" altLang="en-US" dirty="0">
              <a:solidFill>
                <a:schemeClr val="tx2">
                  <a:lumMod val="75000"/>
                </a:schemeClr>
              </a:solidFill>
            </a:endParaRPr>
          </a:p>
        </p:txBody>
      </p:sp>
    </p:spTree>
    <p:extLst>
      <p:ext uri="{BB962C8B-B14F-4D97-AF65-F5344CB8AC3E}">
        <p14:creationId xmlns:p14="http://schemas.microsoft.com/office/powerpoint/2010/main" val="329241638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p:bldP spid="46" grpId="0"/>
      <p:bldP spid="50" grpId="0"/>
      <p:bldP spid="51" grpId="0"/>
      <p:bldP spid="52" grpId="0"/>
      <p:bldP spid="53" grpId="0"/>
      <p:bldP spid="54"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075D3E8-A4AB-73C0-9490-5950A232E137}"/>
              </a:ext>
            </a:extLst>
          </p:cNvPr>
          <p:cNvSpPr>
            <a:spLocks noGrp="1"/>
          </p:cNvSpPr>
          <p:nvPr>
            <p:ph type="sldNum" sz="quarter" idx="12"/>
          </p:nvPr>
        </p:nvSpPr>
        <p:spPr/>
        <p:txBody>
          <a:bodyPr/>
          <a:lstStyle/>
          <a:p>
            <a:fld id="{0C913308-F349-4B6D-A68A-DD1791B4A57B}" type="slidenum">
              <a:rPr lang="zh-CN" altLang="en-US" smtClean="0"/>
              <a:pPr/>
              <a:t>12</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DC2F533-9FFF-1DC1-8BCD-68941E2B0637}"/>
                  </a:ext>
                </a:extLst>
              </p:cNvPr>
              <p:cNvSpPr txBox="1"/>
              <p:nvPr/>
            </p:nvSpPr>
            <p:spPr>
              <a:xfrm>
                <a:off x="363131" y="1234235"/>
                <a:ext cx="11637525" cy="1200329"/>
              </a:xfrm>
              <a:prstGeom prst="rect">
                <a:avLst/>
              </a:prstGeom>
              <a:noFill/>
            </p:spPr>
            <p:txBody>
              <a:bodyPr wrap="square">
                <a:spAutoFit/>
              </a:bodyPr>
              <a:lstStyle/>
              <a:p>
                <a:pPr>
                  <a:buNone/>
                </a:pPr>
                <a:r>
                  <a:rPr lang="zh-CN" altLang="en-US" sz="1800" dirty="0">
                    <a:ea typeface="苹方-简" panose="020B0400000000000000" pitchFamily="34" charset="-122"/>
                  </a:rPr>
                  <a:t>条件扩散模型在去噪过程中引入额外条件变量 </a:t>
                </a:r>
                <a14:m>
                  <m:oMath xmlns:m="http://schemas.openxmlformats.org/officeDocument/2006/math">
                    <m:r>
                      <a:rPr lang="zh-CN" altLang="en-US" sz="1800" b="1">
                        <a:latin typeface="Cambria Math" panose="02040503050406030204" pitchFamily="18" charset="0"/>
                      </a:rPr>
                      <m:t>𝐜</m:t>
                    </m:r>
                  </m:oMath>
                </a14:m>
                <a:r>
                  <a:rPr lang="zh-CN" altLang="en-US" sz="1800" dirty="0">
                    <a:ea typeface="苹方-简" panose="020B0400000000000000" pitchFamily="34"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sz="1800" i="1">
                              <a:latin typeface="Cambria Math" panose="02040503050406030204" pitchFamily="18" charset="0"/>
                            </a:rPr>
                          </m:ctrlPr>
                        </m:sSubPr>
                        <m:e>
                          <m:r>
                            <a:rPr lang="zh-CN" altLang="ar-AE" sz="1800" i="1">
                              <a:latin typeface="Cambria Math" panose="02040503050406030204" pitchFamily="18" charset="0"/>
                            </a:rPr>
                            <m:t>𝑝</m:t>
                          </m:r>
                        </m:e>
                        <m:sub>
                          <m:r>
                            <a:rPr lang="zh-CN" altLang="ar-AE" sz="1800" i="1">
                              <a:latin typeface="Cambria Math" panose="02040503050406030204" pitchFamily="18" charset="0"/>
                            </a:rPr>
                            <m:t>𝜃</m:t>
                          </m:r>
                        </m:sub>
                      </m:sSub>
                      <m:d>
                        <m:dPr>
                          <m:sepChr m:val=","/>
                          <m:ctrlPr>
                            <a:rPr lang="ar-AE" altLang="zh-CN" sz="1800" i="1">
                              <a:latin typeface="Cambria Math" panose="02040503050406030204" pitchFamily="18" charset="0"/>
                            </a:rPr>
                          </m:ctrlPr>
                        </m:dPr>
                        <m:e>
                          <m:sSub>
                            <m:sSubPr>
                              <m:ctrlPr>
                                <a:rPr lang="ar-AE" altLang="zh-CN" sz="180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r>
                                <a:rPr lang="ar-AE" altLang="zh-CN" sz="1800" b="0" i="0">
                                  <a:latin typeface="Cambria Math" panose="02040503050406030204" pitchFamily="18" charset="0"/>
                                </a:rPr>
                                <m:t>−</m:t>
                              </m:r>
                              <m:r>
                                <a:rPr lang="ar-AE" altLang="zh-CN" sz="1800" b="0" i="0">
                                  <a:latin typeface="Cambria Math" panose="02040503050406030204" pitchFamily="18" charset="0"/>
                                </a:rPr>
                                <m:t>1</m:t>
                              </m:r>
                            </m:sub>
                          </m:sSub>
                        </m:e>
                        <m:e>
                          <m:r>
                            <a:rPr lang="ar-AE" altLang="zh-CN" sz="1800" b="0" i="0">
                              <a:latin typeface="Cambria Math" panose="02040503050406030204" pitchFamily="18" charset="0"/>
                            </a:rPr>
                            <m:t>∣</m:t>
                          </m:r>
                          <m:sSub>
                            <m:sSubPr>
                              <m:ctrlPr>
                                <a:rPr lang="ar-AE" altLang="zh-CN" sz="1800" b="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sub>
                          </m:sSub>
                          <m:r>
                            <a:rPr lang="en-US" altLang="zh-CN" sz="1800" b="0" i="1" smtClean="0">
                              <a:latin typeface="Cambria Math" panose="02040503050406030204" pitchFamily="18" charset="0"/>
                            </a:rPr>
                            <m:t>,</m:t>
                          </m:r>
                          <m:r>
                            <a:rPr lang="zh-CN" altLang="ar-AE" sz="1800" b="1" i="0">
                              <a:latin typeface="Cambria Math" panose="02040503050406030204" pitchFamily="18" charset="0"/>
                            </a:rPr>
                            <m:t>𝐜</m:t>
                          </m:r>
                        </m:e>
                      </m:d>
                    </m:oMath>
                  </m:oMathPara>
                </a14:m>
                <a:endParaRPr lang="en-US" altLang="zh-CN" sz="1800" b="1" dirty="0">
                  <a:ea typeface="苹方-简" panose="020B0400000000000000" pitchFamily="34" charset="-122"/>
                </a:endParaRPr>
              </a:p>
              <a:p>
                <a:r>
                  <a:rPr lang="zh-CN" altLang="en-US" sz="1800" dirty="0">
                    <a:ea typeface="苹方-简" panose="020B0400000000000000" pitchFamily="34" charset="-122"/>
                  </a:rPr>
                  <a:t>这意味着模型在每一步反向采样时，不仅依赖于当前噪声状态 </a:t>
                </a:r>
                <a14:m>
                  <m:oMath xmlns:m="http://schemas.openxmlformats.org/officeDocument/2006/math">
                    <m:sSub>
                      <m:sSubPr>
                        <m:ctrlPr>
                          <a:rPr lang="ar-AE" altLang="zh-CN" sz="1800" b="1" i="1">
                            <a:latin typeface="Cambria Math" panose="02040503050406030204" pitchFamily="18" charset="0"/>
                          </a:rPr>
                        </m:ctrlPr>
                      </m:sSubPr>
                      <m:e>
                        <m:r>
                          <a:rPr lang="zh-CN" altLang="ar-AE" sz="1800" b="1">
                            <a:latin typeface="Cambria Math" panose="02040503050406030204" pitchFamily="18" charset="0"/>
                          </a:rPr>
                          <m:t>𝐱</m:t>
                        </m:r>
                      </m:e>
                      <m:sub>
                        <m:r>
                          <a:rPr lang="zh-CN" altLang="ar-AE" sz="1800" i="1">
                            <a:latin typeface="Cambria Math" panose="02040503050406030204" pitchFamily="18" charset="0"/>
                          </a:rPr>
                          <m:t>𝑡</m:t>
                        </m:r>
                      </m:sub>
                    </m:sSub>
                  </m:oMath>
                </a14:m>
                <a:r>
                  <a:rPr lang="zh-CN" altLang="ar-AE" sz="1800" dirty="0">
                    <a:ea typeface="苹方-简" panose="020B0400000000000000" pitchFamily="34" charset="-122"/>
                  </a:rPr>
                  <a:t>，</a:t>
                </a:r>
                <a:r>
                  <a:rPr lang="zh-CN" altLang="en-US" sz="1800" dirty="0">
                    <a:ea typeface="苹方-简" panose="020B0400000000000000" pitchFamily="34" charset="-122"/>
                  </a:rPr>
                  <a:t>还依赖于条件输入 </a:t>
                </a:r>
                <a14:m>
                  <m:oMath xmlns:m="http://schemas.openxmlformats.org/officeDocument/2006/math">
                    <m:r>
                      <a:rPr lang="zh-CN" altLang="en-US" sz="1800" b="1">
                        <a:latin typeface="Cambria Math" panose="02040503050406030204" pitchFamily="18" charset="0"/>
                      </a:rPr>
                      <m:t>𝐜</m:t>
                    </m:r>
                  </m:oMath>
                </a14:m>
                <a:r>
                  <a:rPr lang="zh-CN" altLang="en-US" sz="1800" dirty="0">
                    <a:ea typeface="苹方-简" panose="020B0400000000000000" pitchFamily="34" charset="-122"/>
                  </a:rPr>
                  <a:t>。</a:t>
                </a:r>
              </a:p>
              <a:p>
                <a:pPr>
                  <a:buNone/>
                </a:pPr>
                <a:endParaRPr lang="ar-AE" altLang="zh-CN" sz="1800" b="1" dirty="0">
                  <a:ea typeface="苹方-简" panose="020B0400000000000000" pitchFamily="34" charset="-122"/>
                </a:endParaRPr>
              </a:p>
            </p:txBody>
          </p:sp>
        </mc:Choice>
        <mc:Fallback xmlns="">
          <p:sp>
            <p:nvSpPr>
              <p:cNvPr id="5" name="文本框 4">
                <a:extLst>
                  <a:ext uri="{FF2B5EF4-FFF2-40B4-BE49-F238E27FC236}">
                    <a16:creationId xmlns:a16="http://schemas.microsoft.com/office/drawing/2014/main" id="{0DC2F533-9FFF-1DC1-8BCD-68941E2B0637}"/>
                  </a:ext>
                </a:extLst>
              </p:cNvPr>
              <p:cNvSpPr txBox="1">
                <a:spLocks noRot="1" noChangeAspect="1" noMove="1" noResize="1" noEditPoints="1" noAdjustHandles="1" noChangeArrowheads="1" noChangeShapeType="1" noTextEdit="1"/>
              </p:cNvSpPr>
              <p:nvPr/>
            </p:nvSpPr>
            <p:spPr>
              <a:xfrm>
                <a:off x="363131" y="1234235"/>
                <a:ext cx="11637525" cy="1200329"/>
              </a:xfrm>
              <a:prstGeom prst="rect">
                <a:avLst/>
              </a:prstGeom>
              <a:blipFill>
                <a:blip r:embed="rId2"/>
                <a:stretch>
                  <a:fillRect l="-471" t="-2030" r="-2357"/>
                </a:stretch>
              </a:blipFill>
            </p:spPr>
            <p:txBody>
              <a:bodyPr/>
              <a:lstStyle/>
              <a:p>
                <a:r>
                  <a:rPr lang="zh-CN" altLang="en-US">
                    <a:noFill/>
                  </a:rPr>
                  <a:t> </a:t>
                </a:r>
              </a:p>
            </p:txBody>
          </p:sp>
        </mc:Fallback>
      </mc:AlternateContent>
      <p:sp>
        <p:nvSpPr>
          <p:cNvPr id="12" name="标题 1">
            <a:extLst>
              <a:ext uri="{FF2B5EF4-FFF2-40B4-BE49-F238E27FC236}">
                <a16:creationId xmlns:a16="http://schemas.microsoft.com/office/drawing/2014/main" id="{FC6018C4-43C6-FBC6-22FE-6B58535EB2AB}"/>
              </a:ext>
            </a:extLst>
          </p:cNvPr>
          <p:cNvSpPr txBox="1">
            <a:spLocks/>
          </p:cNvSpPr>
          <p:nvPr/>
        </p:nvSpPr>
        <p:spPr>
          <a:xfrm>
            <a:off x="363131" y="634102"/>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b="1" dirty="0">
                <a:latin typeface="苹方-简 中黑体" panose="020B0600000000000000" pitchFamily="34" charset="-122"/>
                <a:ea typeface="苹方-简 中黑体" panose="020B0600000000000000" pitchFamily="34" charset="-122"/>
                <a:cs typeface="Calibri"/>
              </a:rPr>
              <a:t>条件扩散模型</a:t>
            </a:r>
            <a:r>
              <a:rPr lang="en-US" altLang="zh-CN" sz="3600" b="1" dirty="0">
                <a:latin typeface="Calibri"/>
                <a:cs typeface="Calibri"/>
              </a:rPr>
              <a:t>-Stable Diffusion</a:t>
            </a:r>
            <a:endParaRPr lang="zh-CN" altLang="en-US" sz="3600" dirty="0"/>
          </a:p>
        </p:txBody>
      </p:sp>
      <p:pic>
        <p:nvPicPr>
          <p:cNvPr id="13" name="图片 12">
            <a:extLst>
              <a:ext uri="{FF2B5EF4-FFF2-40B4-BE49-F238E27FC236}">
                <a16:creationId xmlns:a16="http://schemas.microsoft.com/office/drawing/2014/main" id="{C643078B-DE9D-36D5-88F1-BA80837705B1}"/>
              </a:ext>
            </a:extLst>
          </p:cNvPr>
          <p:cNvPicPr>
            <a:picLocks noChangeAspect="1"/>
          </p:cNvPicPr>
          <p:nvPr/>
        </p:nvPicPr>
        <p:blipFill>
          <a:blip r:embed="rId3"/>
          <a:stretch>
            <a:fillRect/>
          </a:stretch>
        </p:blipFill>
        <p:spPr>
          <a:xfrm>
            <a:off x="940664" y="2390928"/>
            <a:ext cx="3211120" cy="3964218"/>
          </a:xfrm>
          <a:prstGeom prst="rect">
            <a:avLst/>
          </a:prstGeom>
        </p:spPr>
      </p:pic>
      <p:sp>
        <p:nvSpPr>
          <p:cNvPr id="14" name="文本框 13">
            <a:extLst>
              <a:ext uri="{FF2B5EF4-FFF2-40B4-BE49-F238E27FC236}">
                <a16:creationId xmlns:a16="http://schemas.microsoft.com/office/drawing/2014/main" id="{A53FFDBC-4E23-E814-7A12-00FEAAC57691}"/>
              </a:ext>
            </a:extLst>
          </p:cNvPr>
          <p:cNvSpPr txBox="1"/>
          <p:nvPr/>
        </p:nvSpPr>
        <p:spPr>
          <a:xfrm>
            <a:off x="4799856" y="2571041"/>
            <a:ext cx="7392144" cy="369332"/>
          </a:xfrm>
          <a:prstGeom prst="rect">
            <a:avLst/>
          </a:prstGeom>
          <a:noFill/>
        </p:spPr>
        <p:txBody>
          <a:bodyPr wrap="square">
            <a:spAutoFit/>
          </a:bodyPr>
          <a:lstStyle/>
          <a:p>
            <a:r>
              <a:rPr lang="en-US" altLang="zh-CN" sz="1800" b="1" i="0" dirty="0">
                <a:solidFill>
                  <a:srgbClr val="404040"/>
                </a:solidFill>
                <a:effectLst/>
                <a:latin typeface="苹方-简" panose="020B0400000000000000" pitchFamily="34" charset="-122"/>
                <a:ea typeface="苹方-简" panose="020B0400000000000000" pitchFamily="34" charset="-122"/>
              </a:rPr>
              <a:t>Stable Diffusion 2</a:t>
            </a:r>
            <a:r>
              <a:rPr lang="zh-CN" altLang="en-US" sz="1800" b="1" i="0" dirty="0">
                <a:solidFill>
                  <a:srgbClr val="404040"/>
                </a:solidFill>
                <a:effectLst/>
                <a:latin typeface="苹方-简" panose="020B0400000000000000" pitchFamily="34" charset="-122"/>
                <a:ea typeface="苹方-简" panose="020B0400000000000000" pitchFamily="34" charset="-122"/>
              </a:rPr>
              <a:t>便是一个基于条件</a:t>
            </a:r>
            <a:r>
              <a:rPr lang="en-US" altLang="zh-CN" sz="1800" b="1" i="0" dirty="0">
                <a:solidFill>
                  <a:srgbClr val="404040"/>
                </a:solidFill>
                <a:effectLst/>
                <a:latin typeface="苹方-简" panose="020B0400000000000000" pitchFamily="34" charset="-122"/>
                <a:ea typeface="苹方-简" panose="020B0400000000000000" pitchFamily="34" charset="-122"/>
              </a:rPr>
              <a:t>(Condition-Based)</a:t>
            </a:r>
            <a:r>
              <a:rPr lang="zh-CN" altLang="en-US" sz="1800" b="1" i="0" dirty="0">
                <a:solidFill>
                  <a:srgbClr val="404040"/>
                </a:solidFill>
                <a:effectLst/>
                <a:latin typeface="苹方-简" panose="020B0400000000000000" pitchFamily="34" charset="-122"/>
                <a:ea typeface="苹方-简" panose="020B0400000000000000" pitchFamily="34" charset="-122"/>
              </a:rPr>
              <a:t>的生成模型</a:t>
            </a:r>
            <a:endParaRPr lang="zh-CN" altLang="en-US" sz="1800" dirty="0">
              <a:latin typeface="苹方-简" panose="020B0400000000000000" pitchFamily="34" charset="-122"/>
              <a:ea typeface="苹方-简" panose="020B0400000000000000" pitchFamily="34" charset="-122"/>
            </a:endParaRPr>
          </a:p>
        </p:txBody>
      </p:sp>
      <p:sp>
        <p:nvSpPr>
          <p:cNvPr id="15" name="文本框 14">
            <a:extLst>
              <a:ext uri="{FF2B5EF4-FFF2-40B4-BE49-F238E27FC236}">
                <a16:creationId xmlns:a16="http://schemas.microsoft.com/office/drawing/2014/main" id="{72D76F8C-43EB-789F-0743-009FBA0C0454}"/>
              </a:ext>
            </a:extLst>
          </p:cNvPr>
          <p:cNvSpPr txBox="1"/>
          <p:nvPr/>
        </p:nvSpPr>
        <p:spPr>
          <a:xfrm>
            <a:off x="4911090" y="2900708"/>
            <a:ext cx="6892290" cy="646331"/>
          </a:xfrm>
          <a:prstGeom prst="rect">
            <a:avLst/>
          </a:prstGeom>
          <a:noFill/>
        </p:spPr>
        <p:txBody>
          <a:bodyPr wrap="square">
            <a:spAutoFit/>
          </a:bodyPr>
          <a:lstStyle/>
          <a:p>
            <a:pPr algn="just"/>
            <a:r>
              <a:rPr lang="zh-CN" altLang="en-US" sz="1800" b="1" dirty="0">
                <a:latin typeface="苹方-简" panose="020B0400000000000000" pitchFamily="34" charset="-122"/>
                <a:ea typeface="苹方-简" panose="020B0400000000000000" pitchFamily="34" charset="-122"/>
              </a:rPr>
              <a:t>它根据用户给出的</a:t>
            </a:r>
            <a:r>
              <a:rPr lang="en-US" altLang="zh-CN" sz="1800" b="1" dirty="0">
                <a:latin typeface="苹方-简" panose="020B0400000000000000" pitchFamily="34" charset="-122"/>
                <a:ea typeface="苹方-简" panose="020B0400000000000000" pitchFamily="34" charset="-122"/>
              </a:rPr>
              <a:t>Prompt</a:t>
            </a:r>
            <a:r>
              <a:rPr lang="zh-CN" altLang="en-US" sz="1800" b="1" dirty="0">
                <a:latin typeface="苹方-简" panose="020B0400000000000000" pitchFamily="34" charset="-122"/>
                <a:ea typeface="苹方-简" panose="020B0400000000000000" pitchFamily="34" charset="-122"/>
              </a:rPr>
              <a:t>，以其作为指导进行去噪，生成用户想要生成的图像，也就是所谓的</a:t>
            </a:r>
            <a:r>
              <a:rPr lang="en-US" altLang="zh-CN" sz="1800" b="1" dirty="0">
                <a:latin typeface="苹方-简" panose="020B0400000000000000" pitchFamily="34" charset="-122"/>
                <a:ea typeface="苹方-简" panose="020B0400000000000000" pitchFamily="34" charset="-122"/>
              </a:rPr>
              <a:t>AI</a:t>
            </a:r>
            <a:r>
              <a:rPr lang="zh-CN" altLang="en-US" sz="1800" b="1" dirty="0">
                <a:latin typeface="苹方-简" panose="020B0400000000000000" pitchFamily="34" charset="-122"/>
                <a:ea typeface="苹方-简" panose="020B0400000000000000" pitchFamily="34" charset="-122"/>
              </a:rPr>
              <a:t>画图</a:t>
            </a:r>
            <a:r>
              <a:rPr lang="en-US" altLang="zh-CN" sz="1800" b="1" dirty="0">
                <a:latin typeface="苹方-简" panose="020B0400000000000000" pitchFamily="34" charset="-122"/>
                <a:ea typeface="苹方-简" panose="020B0400000000000000" pitchFamily="34" charset="-122"/>
              </a:rPr>
              <a:t>. </a:t>
            </a:r>
            <a:r>
              <a:rPr lang="zh-CN" altLang="en-US" sz="1800" b="1" dirty="0">
                <a:latin typeface="苹方-简" panose="020B0400000000000000" pitchFamily="34" charset="-122"/>
                <a:ea typeface="苹方-简" panose="020B0400000000000000" pitchFamily="34" charset="-122"/>
              </a:rPr>
              <a:t>示意图如下</a:t>
            </a:r>
            <a:endParaRPr lang="zh-CN" altLang="en-US" sz="1800" dirty="0">
              <a:latin typeface="苹方-简" panose="020B0400000000000000" pitchFamily="34" charset="-122"/>
              <a:ea typeface="苹方-简" panose="020B0400000000000000" pitchFamily="34" charset="-122"/>
            </a:endParaRPr>
          </a:p>
        </p:txBody>
      </p:sp>
      <p:pic>
        <p:nvPicPr>
          <p:cNvPr id="16" name="图片 15">
            <a:extLst>
              <a:ext uri="{FF2B5EF4-FFF2-40B4-BE49-F238E27FC236}">
                <a16:creationId xmlns:a16="http://schemas.microsoft.com/office/drawing/2014/main" id="{1BE630CB-5635-1FD2-912D-81170497DA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19800" y="4587281"/>
            <a:ext cx="1615440" cy="1615440"/>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AAB9718B-0C1C-CFE1-3C1F-A140D05DCA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4587281"/>
            <a:ext cx="1615440" cy="1615440"/>
          </a:xfrm>
          <a:prstGeom prst="rect">
            <a:avLst/>
          </a:prstGeom>
          <a:ln>
            <a:noFill/>
          </a:ln>
          <a:effectLst>
            <a:outerShdw blurRad="190500" algn="tl" rotWithShape="0">
              <a:srgbClr val="000000">
                <a:alpha val="70000"/>
              </a:srgbClr>
            </a:outerShdw>
          </a:effectLst>
        </p:spPr>
      </p:pic>
      <p:cxnSp>
        <p:nvCxnSpPr>
          <p:cNvPr id="18" name="连接符: 肘形 17">
            <a:extLst>
              <a:ext uri="{FF2B5EF4-FFF2-40B4-BE49-F238E27FC236}">
                <a16:creationId xmlns:a16="http://schemas.microsoft.com/office/drawing/2014/main" id="{57AF4E68-EED7-5999-376B-451FD5ED8071}"/>
              </a:ext>
            </a:extLst>
          </p:cNvPr>
          <p:cNvCxnSpPr>
            <a:cxnSpLocks/>
            <a:stCxn id="16" idx="0"/>
            <a:endCxn id="17" idx="0"/>
          </p:cNvCxnSpPr>
          <p:nvPr/>
        </p:nvCxnSpPr>
        <p:spPr>
          <a:xfrm rot="5400000" flipH="1" flipV="1">
            <a:off x="8122920" y="3291881"/>
            <a:ext cx="12700" cy="2590800"/>
          </a:xfrm>
          <a:prstGeom prst="bentConnector3">
            <a:avLst>
              <a:gd name="adj1" fmla="val 3240000"/>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003734DA-0B6C-22E7-4214-65E829365F21}"/>
              </a:ext>
            </a:extLst>
          </p:cNvPr>
          <p:cNvSpPr txBox="1"/>
          <p:nvPr/>
        </p:nvSpPr>
        <p:spPr>
          <a:xfrm>
            <a:off x="5902960" y="3894863"/>
            <a:ext cx="4452620" cy="307777"/>
          </a:xfrm>
          <a:prstGeom prst="rect">
            <a:avLst/>
          </a:prstGeom>
          <a:noFill/>
        </p:spPr>
        <p:txBody>
          <a:bodyPr wrap="square" rtlCol="0">
            <a:spAutoFit/>
          </a:bodyPr>
          <a:lstStyle/>
          <a:p>
            <a:pPr algn="ctr"/>
            <a:r>
              <a:rPr lang="en-US" altLang="zh-CN" sz="1400" dirty="0">
                <a:latin typeface="苹方-简" panose="020B0400000000000000" pitchFamily="34" charset="-122"/>
                <a:ea typeface="苹方-简" panose="020B0400000000000000" pitchFamily="34" charset="-122"/>
              </a:rPr>
              <a:t>Prompt: A woman, red hair, blue jacket</a:t>
            </a:r>
            <a:endParaRPr lang="zh-CN" altLang="en-US" sz="1400" dirty="0">
              <a:latin typeface="苹方-简" panose="020B0400000000000000" pitchFamily="34" charset="-122"/>
              <a:ea typeface="苹方-简" panose="020B0400000000000000" pitchFamily="34" charset="-122"/>
            </a:endParaRPr>
          </a:p>
        </p:txBody>
      </p:sp>
      <p:cxnSp>
        <p:nvCxnSpPr>
          <p:cNvPr id="22" name="直接箭头连接符 21">
            <a:extLst>
              <a:ext uri="{FF2B5EF4-FFF2-40B4-BE49-F238E27FC236}">
                <a16:creationId xmlns:a16="http://schemas.microsoft.com/office/drawing/2014/main" id="{2C265384-699C-73ED-C74B-E837E59A93C5}"/>
              </a:ext>
            </a:extLst>
          </p:cNvPr>
          <p:cNvCxnSpPr>
            <a:stCxn id="16" idx="3"/>
            <a:endCxn id="17" idx="1"/>
          </p:cNvCxnSpPr>
          <p:nvPr/>
        </p:nvCxnSpPr>
        <p:spPr>
          <a:xfrm>
            <a:off x="7635240" y="5395001"/>
            <a:ext cx="9753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626A6F4-8A7F-CB90-CA1A-4CE5C0C6CD0E}"/>
                  </a:ext>
                </a:extLst>
              </p:cNvPr>
              <p:cNvSpPr txBox="1"/>
              <p:nvPr/>
            </p:nvSpPr>
            <p:spPr>
              <a:xfrm>
                <a:off x="5902960" y="5094089"/>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latin typeface="Cambria Math" panose="02040503050406030204" pitchFamily="18" charset="0"/>
                        <a:ea typeface="苹方-简" panose="020B0400000000000000" pitchFamily="34" charset="-122"/>
                      </a:rPr>
                      <m:t>𝑻</m:t>
                    </m:r>
                    <m:r>
                      <a:rPr lang="en-US" altLang="zh-CN" sz="1400" b="1" i="1" dirty="0" smtClean="0">
                        <a:latin typeface="Cambria Math" panose="02040503050406030204" pitchFamily="18" charset="0"/>
                        <a:ea typeface="苹方-简" panose="020B0400000000000000" pitchFamily="34" charset="-122"/>
                      </a:rPr>
                      <m:t> </m:t>
                    </m:r>
                  </m:oMath>
                </a14:m>
                <a:r>
                  <a:rPr lang="en-US" altLang="zh-CN" sz="1400" b="1" dirty="0">
                    <a:latin typeface="苹方-简" panose="020B0400000000000000" pitchFamily="34" charset="-122"/>
                    <a:ea typeface="苹方-简" panose="020B0400000000000000" pitchFamily="34" charset="-122"/>
                  </a:rPr>
                  <a:t>steps</a:t>
                </a:r>
                <a:endParaRPr lang="zh-CN" altLang="en-US" sz="1400" b="1" dirty="0">
                  <a:latin typeface="苹方-简" panose="020B0400000000000000" pitchFamily="34" charset="-122"/>
                  <a:ea typeface="苹方-简" panose="020B0400000000000000" pitchFamily="34" charset="-122"/>
                </a:endParaRPr>
              </a:p>
            </p:txBody>
          </p:sp>
        </mc:Choice>
        <mc:Fallback xmlns="">
          <p:sp>
            <p:nvSpPr>
              <p:cNvPr id="23" name="文本框 22">
                <a:extLst>
                  <a:ext uri="{FF2B5EF4-FFF2-40B4-BE49-F238E27FC236}">
                    <a16:creationId xmlns:a16="http://schemas.microsoft.com/office/drawing/2014/main" id="{C626A6F4-8A7F-CB90-CA1A-4CE5C0C6CD0E}"/>
                  </a:ext>
                </a:extLst>
              </p:cNvPr>
              <p:cNvSpPr txBox="1">
                <a:spLocks noRot="1" noChangeAspect="1" noMove="1" noResize="1" noEditPoints="1" noAdjustHandles="1" noChangeArrowheads="1" noChangeShapeType="1" noTextEdit="1"/>
              </p:cNvSpPr>
              <p:nvPr/>
            </p:nvSpPr>
            <p:spPr>
              <a:xfrm>
                <a:off x="5902960" y="5094089"/>
                <a:ext cx="4452620" cy="307777"/>
              </a:xfrm>
              <a:prstGeom prst="rect">
                <a:avLst/>
              </a:prstGeom>
              <a:blipFill>
                <a:blip r:embed="rId6"/>
                <a:stretch>
                  <a:fillRect t="-2000" b="-22000"/>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DD11D67A-FF33-80DD-DF03-16262AC86F95}"/>
              </a:ext>
            </a:extLst>
          </p:cNvPr>
          <p:cNvGrpSpPr/>
          <p:nvPr/>
        </p:nvGrpSpPr>
        <p:grpSpPr>
          <a:xfrm>
            <a:off x="-63871" y="0"/>
            <a:ext cx="2688299" cy="816704"/>
            <a:chOff x="-47903" y="0"/>
            <a:chExt cx="2016224" cy="612528"/>
          </a:xfrm>
        </p:grpSpPr>
        <p:grpSp>
          <p:nvGrpSpPr>
            <p:cNvPr id="25" name="组合 24">
              <a:extLst>
                <a:ext uri="{FF2B5EF4-FFF2-40B4-BE49-F238E27FC236}">
                  <a16:creationId xmlns:a16="http://schemas.microsoft.com/office/drawing/2014/main" id="{7BC84EB6-EE1B-DE7C-1701-CA1E0130C9C7}"/>
                </a:ext>
              </a:extLst>
            </p:cNvPr>
            <p:cNvGrpSpPr/>
            <p:nvPr/>
          </p:nvGrpSpPr>
          <p:grpSpPr>
            <a:xfrm rot="16200000" flipV="1">
              <a:off x="629840" y="-629840"/>
              <a:ext cx="612528" cy="1872208"/>
              <a:chOff x="604102" y="1347614"/>
              <a:chExt cx="1075775" cy="2149930"/>
            </a:xfrm>
          </p:grpSpPr>
          <p:grpSp>
            <p:nvGrpSpPr>
              <p:cNvPr id="27" name="组合 26">
                <a:extLst>
                  <a:ext uri="{FF2B5EF4-FFF2-40B4-BE49-F238E27FC236}">
                    <a16:creationId xmlns:a16="http://schemas.microsoft.com/office/drawing/2014/main" id="{F274DE40-6A2C-281C-6655-FDF48DC07E30}"/>
                  </a:ext>
                </a:extLst>
              </p:cNvPr>
              <p:cNvGrpSpPr/>
              <p:nvPr/>
            </p:nvGrpSpPr>
            <p:grpSpPr>
              <a:xfrm>
                <a:off x="755576" y="1347614"/>
                <a:ext cx="806989" cy="2149930"/>
                <a:chOff x="1477543" y="637844"/>
                <a:chExt cx="6486890" cy="3157021"/>
              </a:xfrm>
            </p:grpSpPr>
            <p:sp>
              <p:nvSpPr>
                <p:cNvPr id="30" name="矩形 29">
                  <a:extLst>
                    <a:ext uri="{FF2B5EF4-FFF2-40B4-BE49-F238E27FC236}">
                      <a16:creationId xmlns:a16="http://schemas.microsoft.com/office/drawing/2014/main" id="{9CB2E92F-946F-FF8D-5CF8-227CFF763B9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31" name="矩形 30">
                  <a:extLst>
                    <a:ext uri="{FF2B5EF4-FFF2-40B4-BE49-F238E27FC236}">
                      <a16:creationId xmlns:a16="http://schemas.microsoft.com/office/drawing/2014/main" id="{30A21C47-63AE-BA07-21E0-3D16E97F87F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32" name="矩形 31">
                  <a:extLst>
                    <a:ext uri="{FF2B5EF4-FFF2-40B4-BE49-F238E27FC236}">
                      <a16:creationId xmlns:a16="http://schemas.microsoft.com/office/drawing/2014/main" id="{03D99531-196C-612A-3B5E-4F6D9E1D0B0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28" name="直接连接符 27">
                <a:extLst>
                  <a:ext uri="{FF2B5EF4-FFF2-40B4-BE49-F238E27FC236}">
                    <a16:creationId xmlns:a16="http://schemas.microsoft.com/office/drawing/2014/main" id="{BE313EAF-3554-F11C-E70C-712D292AA9C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1B01F42-1BF6-6369-38DA-35E2832CAAA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7537E547-9326-0CCF-3F26-5C8E4584486E}"/>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3822687305"/>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5E0A7-EBD3-0AF3-FE53-CB29C000125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62ABBB3-1241-F08B-E203-2725DA0A6723}"/>
              </a:ext>
            </a:extLst>
          </p:cNvPr>
          <p:cNvSpPr>
            <a:spLocks noGrp="1"/>
          </p:cNvSpPr>
          <p:nvPr>
            <p:ph type="sldNum" sz="quarter" idx="12"/>
          </p:nvPr>
        </p:nvSpPr>
        <p:spPr/>
        <p:txBody>
          <a:bodyPr/>
          <a:lstStyle/>
          <a:p>
            <a:fld id="{0C913308-F349-4B6D-A68A-DD1791B4A57B}" type="slidenum">
              <a:rPr lang="zh-CN" altLang="en-US" smtClean="0"/>
              <a:t>13</a:t>
            </a:fld>
            <a:endParaRPr lang="zh-CN" altLang="en-US"/>
          </a:p>
        </p:txBody>
      </p:sp>
      <p:grpSp>
        <p:nvGrpSpPr>
          <p:cNvPr id="4" name="组合 3">
            <a:extLst>
              <a:ext uri="{FF2B5EF4-FFF2-40B4-BE49-F238E27FC236}">
                <a16:creationId xmlns:a16="http://schemas.microsoft.com/office/drawing/2014/main" id="{F546DDF0-0A34-2983-3108-6B994CC11FC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E7904044-173D-CE7C-D2A4-EB80334106F8}"/>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D61064E-411A-4C62-0E95-2ED2999C1535}"/>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8CE28FAD-AA33-078D-0917-DAF1B07BAB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D1637FF2-5F48-2F0F-1CF0-9A4DCBCA3A1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C5CF7E2C-9526-70CB-EAEA-7D03D0C6E87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DD658FC-921B-F0CD-A888-1916B29DF4E4}"/>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D6A6597-43E0-C395-E3FE-2D35CD14CE8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057169B-5B48-96E4-E7F7-F8C3B04D076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8" name="矩形 17">
            <a:extLst>
              <a:ext uri="{FF2B5EF4-FFF2-40B4-BE49-F238E27FC236}">
                <a16:creationId xmlns:a16="http://schemas.microsoft.com/office/drawing/2014/main" id="{91C66BF6-8304-2794-E382-5A2F0F09BE08}"/>
              </a:ext>
            </a:extLst>
          </p:cNvPr>
          <p:cNvSpPr/>
          <p:nvPr/>
        </p:nvSpPr>
        <p:spPr>
          <a:xfrm>
            <a:off x="191344"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6CA8015-6866-1E61-2538-A0628F9071F0}"/>
              </a:ext>
            </a:extLst>
          </p:cNvPr>
          <p:cNvSpPr/>
          <p:nvPr/>
        </p:nvSpPr>
        <p:spPr>
          <a:xfrm>
            <a:off x="3553024" y="5216727"/>
            <a:ext cx="5184576" cy="911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A8D3060-B6D3-F245-7ED3-6D26DD925A07}"/>
              </a:ext>
            </a:extLst>
          </p:cNvPr>
          <p:cNvCxnSpPr>
            <a:cxnSpLocks/>
            <a:endCxn id="16" idx="0"/>
          </p:cNvCxnSpPr>
          <p:nvPr/>
        </p:nvCxnSpPr>
        <p:spPr>
          <a:xfrm flipH="1">
            <a:off x="6095999" y="3101116"/>
            <a:ext cx="1" cy="8594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6" name="图片 15">
            <a:extLst>
              <a:ext uri="{FF2B5EF4-FFF2-40B4-BE49-F238E27FC236}">
                <a16:creationId xmlns:a16="http://schemas.microsoft.com/office/drawing/2014/main" id="{9A674D79-4812-959E-F0A7-9A4D150C6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919" y="3960556"/>
            <a:ext cx="9900159" cy="1606633"/>
          </a:xfrm>
          <a:prstGeom prst="rect">
            <a:avLst/>
          </a:prstGeom>
          <a:ln w="28575">
            <a:solidFill>
              <a:schemeClr val="tx1"/>
            </a:solidFill>
            <a:prstDash val="sysDash"/>
          </a:ln>
        </p:spPr>
      </p:pic>
      <p:sp>
        <p:nvSpPr>
          <p:cNvPr id="20" name="文本框 19">
            <a:extLst>
              <a:ext uri="{FF2B5EF4-FFF2-40B4-BE49-F238E27FC236}">
                <a16:creationId xmlns:a16="http://schemas.microsoft.com/office/drawing/2014/main" id="{A53699A2-1A8D-F8C8-7588-E20BA4569C77}"/>
              </a:ext>
            </a:extLst>
          </p:cNvPr>
          <p:cNvSpPr txBox="1"/>
          <p:nvPr/>
        </p:nvSpPr>
        <p:spPr>
          <a:xfrm>
            <a:off x="1280278" y="5672655"/>
            <a:ext cx="9064194" cy="646331"/>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为了解决扩散模型多步推理导致推理时间过长的原因</a:t>
            </a:r>
            <a:r>
              <a:rPr lang="en-US" altLang="zh-CN" sz="1800" dirty="0">
                <a:latin typeface="苹方-简" panose="020B0400000000000000" pitchFamily="34" charset="-122"/>
                <a:ea typeface="苹方-简" panose="020B0400000000000000" pitchFamily="34" charset="-122"/>
              </a:rPr>
              <a:t>(</a:t>
            </a:r>
            <a:r>
              <a:rPr lang="zh-CN" altLang="en-US" sz="1800" dirty="0">
                <a:latin typeface="苹方-简" panose="020B0400000000000000" pitchFamily="34" charset="-122"/>
                <a:ea typeface="苹方-简" panose="020B0400000000000000" pitchFamily="34" charset="-122"/>
              </a:rPr>
              <a:t>单张</a:t>
            </a:r>
            <a:r>
              <a:rPr lang="en-US" altLang="zh-CN" sz="1800" dirty="0">
                <a:latin typeface="苹方-简" panose="020B0400000000000000" pitchFamily="34" charset="-122"/>
                <a:ea typeface="苹方-简" panose="020B0400000000000000" pitchFamily="34" charset="-122"/>
              </a:rPr>
              <a:t>640*480</a:t>
            </a:r>
            <a:r>
              <a:rPr lang="zh-CN" altLang="en-US" sz="1800" dirty="0">
                <a:latin typeface="苹方-简" panose="020B0400000000000000" pitchFamily="34" charset="-122"/>
                <a:ea typeface="苹方-简" panose="020B0400000000000000" pitchFamily="34" charset="-122"/>
              </a:rPr>
              <a:t>图像推理时间为</a:t>
            </a:r>
            <a:r>
              <a:rPr lang="en-US" altLang="zh-CN" sz="1800" dirty="0">
                <a:latin typeface="苹方-简" panose="020B0400000000000000" pitchFamily="34" charset="-122"/>
                <a:ea typeface="苹方-简" panose="020B0400000000000000" pitchFamily="34" charset="-122"/>
              </a:rPr>
              <a:t>24s)</a:t>
            </a:r>
            <a:r>
              <a:rPr lang="zh-CN" altLang="en-US" sz="1800" dirty="0">
                <a:latin typeface="苹方-简" panose="020B0400000000000000" pitchFamily="34" charset="-122"/>
                <a:ea typeface="苹方-简" panose="020B0400000000000000" pitchFamily="34" charset="-122"/>
              </a:rPr>
              <a:t>，我们首先对扩散模型进行了微调，从多步推理</a:t>
            </a:r>
            <a:r>
              <a:rPr lang="en-US" altLang="zh-CN" sz="1800" dirty="0">
                <a:latin typeface="苹方-简" panose="020B0400000000000000" pitchFamily="34" charset="-122"/>
                <a:ea typeface="苹方-简" panose="020B0400000000000000" pitchFamily="34" charset="-122"/>
              </a:rPr>
              <a:t>(50 steps)</a:t>
            </a:r>
            <a:r>
              <a:rPr lang="zh-CN" altLang="en-US" sz="1800" dirty="0">
                <a:latin typeface="苹方-简" panose="020B0400000000000000" pitchFamily="34" charset="-122"/>
                <a:ea typeface="苹方-简" panose="020B0400000000000000" pitchFamily="34" charset="-122"/>
              </a:rPr>
              <a:t>改为了单步推理</a:t>
            </a:r>
            <a:r>
              <a:rPr lang="en-US" altLang="zh-CN" sz="1800" dirty="0">
                <a:latin typeface="苹方-简" panose="020B0400000000000000" pitchFamily="34" charset="-122"/>
                <a:ea typeface="苹方-简" panose="020B0400000000000000" pitchFamily="34" charset="-122"/>
              </a:rPr>
              <a:t>(1 step).</a:t>
            </a:r>
            <a:endParaRPr lang="zh-CN" altLang="en-US" sz="1800" dirty="0">
              <a:latin typeface="苹方-简" panose="020B0400000000000000" pitchFamily="34" charset="-122"/>
              <a:ea typeface="苹方-简" panose="020B0400000000000000" pitchFamily="34" charset="-122"/>
            </a:endParaRPr>
          </a:p>
        </p:txBody>
      </p:sp>
      <p:pic>
        <p:nvPicPr>
          <p:cNvPr id="22" name="图片 21">
            <a:extLst>
              <a:ext uri="{FF2B5EF4-FFF2-40B4-BE49-F238E27FC236}">
                <a16:creationId xmlns:a16="http://schemas.microsoft.com/office/drawing/2014/main" id="{6F012422-1FDE-E8EC-5FBF-CE5DFB55AD87}"/>
              </a:ext>
            </a:extLst>
          </p:cNvPr>
          <p:cNvPicPr>
            <a:picLocks noChangeAspect="1"/>
          </p:cNvPicPr>
          <p:nvPr/>
        </p:nvPicPr>
        <p:blipFill>
          <a:blip r:embed="rId3"/>
          <a:stretch>
            <a:fillRect/>
          </a:stretch>
        </p:blipFill>
        <p:spPr>
          <a:xfrm>
            <a:off x="47328" y="1029234"/>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323252361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6BBE-66B9-66DF-DB58-9F43E0407D39}"/>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08394D1B-6DF4-7AED-C040-FDC4516D274A}"/>
              </a:ext>
            </a:extLst>
          </p:cNvPr>
          <p:cNvPicPr>
            <a:picLocks noChangeAspect="1"/>
          </p:cNvPicPr>
          <p:nvPr/>
        </p:nvPicPr>
        <p:blipFill>
          <a:blip r:embed="rId2"/>
          <a:stretch>
            <a:fillRect/>
          </a:stretch>
        </p:blipFill>
        <p:spPr>
          <a:xfrm>
            <a:off x="4799854" y="3178101"/>
            <a:ext cx="2592290" cy="501796"/>
          </a:xfrm>
          <a:prstGeom prst="rect">
            <a:avLst/>
          </a:prstGeom>
        </p:spPr>
      </p:pic>
      <p:sp>
        <p:nvSpPr>
          <p:cNvPr id="3" name="灯片编号占位符 2">
            <a:extLst>
              <a:ext uri="{FF2B5EF4-FFF2-40B4-BE49-F238E27FC236}">
                <a16:creationId xmlns:a16="http://schemas.microsoft.com/office/drawing/2014/main" id="{E388DAA6-9D88-0674-F2D0-DDE4AECE33EF}"/>
              </a:ext>
            </a:extLst>
          </p:cNvPr>
          <p:cNvSpPr>
            <a:spLocks noGrp="1"/>
          </p:cNvSpPr>
          <p:nvPr>
            <p:ph type="sldNum" sz="quarter" idx="12"/>
          </p:nvPr>
        </p:nvSpPr>
        <p:spPr/>
        <p:txBody>
          <a:bodyPr/>
          <a:lstStyle/>
          <a:p>
            <a:fld id="{0C913308-F349-4B6D-A68A-DD1791B4A57B}" type="slidenum">
              <a:rPr lang="zh-CN" altLang="en-US" smtClean="0"/>
              <a:t>14</a:t>
            </a:fld>
            <a:endParaRPr lang="zh-CN" altLang="en-US" dirty="0"/>
          </a:p>
        </p:txBody>
      </p:sp>
      <p:grpSp>
        <p:nvGrpSpPr>
          <p:cNvPr id="4" name="组合 3">
            <a:extLst>
              <a:ext uri="{FF2B5EF4-FFF2-40B4-BE49-F238E27FC236}">
                <a16:creationId xmlns:a16="http://schemas.microsoft.com/office/drawing/2014/main" id="{03892D54-71D2-A06D-2B22-1632E222BE77}"/>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642609A7-8427-5A99-56E0-22AA1A515380}"/>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3EFDB512-C6CA-D989-3B74-1735B4C6E5DE}"/>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68EBADF5-E33E-0A2A-EBE9-2DA6755BBD5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74027A97-13FB-FF3F-603C-6FFF6E75E890}"/>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6D1BC2A6-58FD-5B43-B785-27D427B6E3F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55F8C3D0-005B-DD9F-0006-88815C67CB0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3DDC768-A86E-2DD1-461E-237BC0770BF5}"/>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58C89C2-D69E-DBC4-BA41-2094950DB48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8" name="矩形 17">
            <a:extLst>
              <a:ext uri="{FF2B5EF4-FFF2-40B4-BE49-F238E27FC236}">
                <a16:creationId xmlns:a16="http://schemas.microsoft.com/office/drawing/2014/main" id="{CC737753-63EE-95B6-E0CD-6D74FC19E92D}"/>
              </a:ext>
            </a:extLst>
          </p:cNvPr>
          <p:cNvSpPr/>
          <p:nvPr/>
        </p:nvSpPr>
        <p:spPr>
          <a:xfrm>
            <a:off x="191344"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CD76764-3B49-0C03-60E2-17CE7CB1D444}"/>
              </a:ext>
            </a:extLst>
          </p:cNvPr>
          <p:cNvSpPr/>
          <p:nvPr/>
        </p:nvSpPr>
        <p:spPr>
          <a:xfrm>
            <a:off x="3553024" y="3006537"/>
            <a:ext cx="5184576" cy="911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EDC876D-AB57-A5A6-5C0C-57B256BD4B6D}"/>
              </a:ext>
            </a:extLst>
          </p:cNvPr>
          <p:cNvPicPr>
            <a:picLocks noChangeAspect="1"/>
          </p:cNvPicPr>
          <p:nvPr/>
        </p:nvPicPr>
        <p:blipFill>
          <a:blip r:embed="rId3"/>
          <a:stretch>
            <a:fillRect/>
          </a:stretch>
        </p:blipFill>
        <p:spPr>
          <a:xfrm>
            <a:off x="47328" y="-2567357"/>
            <a:ext cx="12097344" cy="2071882"/>
          </a:xfrm>
          <a:prstGeom prst="rect">
            <a:avLst/>
          </a:prstGeom>
          <a:ln w="19050">
            <a:solidFill>
              <a:schemeClr val="tx1"/>
            </a:solidFill>
            <a:prstDash val="dash"/>
          </a:ln>
        </p:spPr>
      </p:pic>
      <p:sp>
        <p:nvSpPr>
          <p:cNvPr id="22" name="文本框 21">
            <a:extLst>
              <a:ext uri="{FF2B5EF4-FFF2-40B4-BE49-F238E27FC236}">
                <a16:creationId xmlns:a16="http://schemas.microsoft.com/office/drawing/2014/main" id="{98AD0470-3274-3060-434E-F76CD076E478}"/>
              </a:ext>
            </a:extLst>
          </p:cNvPr>
          <p:cNvSpPr txBox="1"/>
          <p:nvPr/>
        </p:nvSpPr>
        <p:spPr>
          <a:xfrm>
            <a:off x="1280278" y="3235898"/>
            <a:ext cx="9064194" cy="646331"/>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同时，由于缺少了多步推理的逐渐精炼的过程，推理出的图像往往和会丢失许多边缘细节，如图所示：</a:t>
            </a:r>
          </a:p>
        </p:txBody>
      </p:sp>
      <p:pic>
        <p:nvPicPr>
          <p:cNvPr id="26" name="图片 25">
            <a:extLst>
              <a:ext uri="{FF2B5EF4-FFF2-40B4-BE49-F238E27FC236}">
                <a16:creationId xmlns:a16="http://schemas.microsoft.com/office/drawing/2014/main" id="{FD4A06A1-BB5C-0BBE-2CDE-F6651D775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117" y="3919499"/>
            <a:ext cx="2880320" cy="2160432"/>
          </a:xfrm>
          <a:prstGeom prst="rect">
            <a:avLst/>
          </a:prstGeom>
        </p:spPr>
      </p:pic>
      <p:pic>
        <p:nvPicPr>
          <p:cNvPr id="28" name="图片 27">
            <a:extLst>
              <a:ext uri="{FF2B5EF4-FFF2-40B4-BE49-F238E27FC236}">
                <a16:creationId xmlns:a16="http://schemas.microsoft.com/office/drawing/2014/main" id="{E11FC9E3-AEC8-7C21-ED3C-391B6EDA41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5559" y="3918394"/>
            <a:ext cx="2880320" cy="2160433"/>
          </a:xfrm>
          <a:prstGeom prst="rect">
            <a:avLst/>
          </a:prstGeom>
        </p:spPr>
      </p:pic>
      <p:pic>
        <p:nvPicPr>
          <p:cNvPr id="30" name="图片 29">
            <a:extLst>
              <a:ext uri="{FF2B5EF4-FFF2-40B4-BE49-F238E27FC236}">
                <a16:creationId xmlns:a16="http://schemas.microsoft.com/office/drawing/2014/main" id="{893B8098-5886-8774-AB1D-C65CC1C2FA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5838" y="3933603"/>
            <a:ext cx="2880320" cy="2160433"/>
          </a:xfrm>
          <a:prstGeom prst="rect">
            <a:avLst/>
          </a:prstGeom>
        </p:spPr>
      </p:pic>
      <p:sp>
        <p:nvSpPr>
          <p:cNvPr id="31" name="文本框 30">
            <a:extLst>
              <a:ext uri="{FF2B5EF4-FFF2-40B4-BE49-F238E27FC236}">
                <a16:creationId xmlns:a16="http://schemas.microsoft.com/office/drawing/2014/main" id="{1A420B58-A9D9-B87F-79EB-54EB08192FD3}"/>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Image</a:t>
            </a:r>
            <a:endParaRPr lang="zh-CN" altLang="en-US" sz="2000" dirty="0">
              <a:latin typeface="苹方-简" panose="020B0400000000000000" pitchFamily="34" charset="-122"/>
              <a:ea typeface="苹方-简" panose="020B0400000000000000" pitchFamily="34" charset="-122"/>
            </a:endParaRPr>
          </a:p>
        </p:txBody>
      </p:sp>
      <p:sp>
        <p:nvSpPr>
          <p:cNvPr id="32" name="文本框 31">
            <a:extLst>
              <a:ext uri="{FF2B5EF4-FFF2-40B4-BE49-F238E27FC236}">
                <a16:creationId xmlns:a16="http://schemas.microsoft.com/office/drawing/2014/main" id="{F928E802-5C5D-55ED-421B-9439B0C36540}"/>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Marigold</a:t>
            </a:r>
            <a:endParaRPr lang="zh-CN" altLang="en-US" sz="2000" dirty="0">
              <a:latin typeface="苹方-简" panose="020B0400000000000000" pitchFamily="34" charset="-122"/>
              <a:ea typeface="苹方-简" panose="020B0400000000000000" pitchFamily="34" charset="-122"/>
            </a:endParaRPr>
          </a:p>
        </p:txBody>
      </p:sp>
      <p:sp>
        <p:nvSpPr>
          <p:cNvPr id="33" name="文本框 32">
            <a:extLst>
              <a:ext uri="{FF2B5EF4-FFF2-40B4-BE49-F238E27FC236}">
                <a16:creationId xmlns:a16="http://schemas.microsoft.com/office/drawing/2014/main" id="{9B101520-EB1B-B642-5007-3737FC3EF01F}"/>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One-step version</a:t>
            </a:r>
            <a:endParaRPr lang="zh-CN" altLang="en-US" sz="2000" dirty="0">
              <a:latin typeface="苹方-简" panose="020B0400000000000000" pitchFamily="34" charset="-122"/>
              <a:ea typeface="苹方-简" panose="020B0400000000000000" pitchFamily="34" charset="-122"/>
            </a:endParaRPr>
          </a:p>
        </p:txBody>
      </p:sp>
      <p:pic>
        <p:nvPicPr>
          <p:cNvPr id="2" name="图片 1">
            <a:extLst>
              <a:ext uri="{FF2B5EF4-FFF2-40B4-BE49-F238E27FC236}">
                <a16:creationId xmlns:a16="http://schemas.microsoft.com/office/drawing/2014/main" id="{FA08BE01-52F9-03C9-F817-7B7964E283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919" y="1471740"/>
            <a:ext cx="9900159" cy="1606633"/>
          </a:xfrm>
          <a:prstGeom prst="rect">
            <a:avLst/>
          </a:prstGeom>
          <a:ln w="28575">
            <a:solidFill>
              <a:schemeClr val="tx1"/>
            </a:solidFill>
            <a:prstDash val="sysDash"/>
          </a:ln>
        </p:spPr>
      </p:pic>
    </p:spTree>
    <p:extLst>
      <p:ext uri="{BB962C8B-B14F-4D97-AF65-F5344CB8AC3E}">
        <p14:creationId xmlns:p14="http://schemas.microsoft.com/office/powerpoint/2010/main" val="938735597"/>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CD8A-0B20-836A-3EFF-3A0038CE34C0}"/>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E1CD38A-7333-AA4F-DCBE-851260D8A544}"/>
              </a:ext>
            </a:extLst>
          </p:cNvPr>
          <p:cNvSpPr>
            <a:spLocks noGrp="1"/>
          </p:cNvSpPr>
          <p:nvPr>
            <p:ph type="sldNum" sz="quarter" idx="12"/>
          </p:nvPr>
        </p:nvSpPr>
        <p:spPr/>
        <p:txBody>
          <a:bodyPr/>
          <a:lstStyle/>
          <a:p>
            <a:fld id="{0C913308-F349-4B6D-A68A-DD1791B4A57B}" type="slidenum">
              <a:rPr lang="zh-CN" altLang="en-US" smtClean="0"/>
              <a:t>15</a:t>
            </a:fld>
            <a:endParaRPr lang="zh-CN" altLang="en-US"/>
          </a:p>
        </p:txBody>
      </p:sp>
      <p:grpSp>
        <p:nvGrpSpPr>
          <p:cNvPr id="4" name="组合 3">
            <a:extLst>
              <a:ext uri="{FF2B5EF4-FFF2-40B4-BE49-F238E27FC236}">
                <a16:creationId xmlns:a16="http://schemas.microsoft.com/office/drawing/2014/main" id="{D42D016D-C838-AC55-B035-2A50E95D363C}"/>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0F1C884E-2A8C-96ED-4ACA-4597C1926C3D}"/>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CA68830D-477D-EDB6-3C08-F3A5EAD0A096}"/>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E6BF436-7E28-1589-2EB0-FD63B0A3F5C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03889F5-3C20-0D5D-5D07-ACAB38EF7848}"/>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F064692-D5D4-373A-55DD-14CCD9C24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F97862A5-E043-6802-44DA-5B9752D8384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7E3E61B-6663-DBC4-8DDC-E2C96BA574F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7610274-91E2-2965-DD8A-35C28E9364F3}"/>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解决方案</a:t>
              </a:r>
            </a:p>
          </p:txBody>
        </p:sp>
      </p:grpSp>
      <p:sp>
        <p:nvSpPr>
          <p:cNvPr id="13" name="标题 1">
            <a:extLst>
              <a:ext uri="{FF2B5EF4-FFF2-40B4-BE49-F238E27FC236}">
                <a16:creationId xmlns:a16="http://schemas.microsoft.com/office/drawing/2014/main" id="{70BE00CD-E937-5C08-6C51-28E60B9372CF}"/>
              </a:ext>
            </a:extLst>
          </p:cNvPr>
          <p:cNvSpPr txBox="1">
            <a:spLocks/>
          </p:cNvSpPr>
          <p:nvPr/>
        </p:nvSpPr>
        <p:spPr>
          <a:xfrm>
            <a:off x="363130" y="786000"/>
            <a:ext cx="7965117"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为深度图的生成提供更丰富的语义信息</a:t>
            </a:r>
          </a:p>
        </p:txBody>
      </p:sp>
      <p:sp>
        <p:nvSpPr>
          <p:cNvPr id="15" name="文本框 14">
            <a:extLst>
              <a:ext uri="{FF2B5EF4-FFF2-40B4-BE49-F238E27FC236}">
                <a16:creationId xmlns:a16="http://schemas.microsoft.com/office/drawing/2014/main" id="{CA56DE7B-D8A0-9859-F03C-1C0A7FA55C61}"/>
              </a:ext>
            </a:extLst>
          </p:cNvPr>
          <p:cNvSpPr txBox="1"/>
          <p:nvPr/>
        </p:nvSpPr>
        <p:spPr>
          <a:xfrm>
            <a:off x="363131" y="1420482"/>
            <a:ext cx="5228813" cy="3877985"/>
          </a:xfrm>
          <a:prstGeom prst="rect">
            <a:avLst/>
          </a:prstGeom>
          <a:noFill/>
        </p:spPr>
        <p:txBody>
          <a:bodyPr wrap="square" rtlCol="0">
            <a:spAutoFit/>
          </a:bodyPr>
          <a:lstStyle/>
          <a:p>
            <a:pPr algn="just"/>
            <a:r>
              <a:rPr lang="zh-CN" altLang="en-US" sz="1800" dirty="0">
                <a:latin typeface="Times New Roman" panose="02020603050405020304" pitchFamily="18" charset="0"/>
                <a:ea typeface="苹方-简" panose="020B0400000000000000" pitchFamily="34" charset="-122"/>
              </a:rPr>
              <a:t>我们选择条件扩散模型：</a:t>
            </a:r>
            <a:r>
              <a:rPr lang="en-US" altLang="zh-CN" sz="1800" dirty="0">
                <a:latin typeface="Times New Roman" panose="02020603050405020304" pitchFamily="18" charset="0"/>
                <a:ea typeface="苹方-简" panose="020B0400000000000000" pitchFamily="34" charset="-122"/>
              </a:rPr>
              <a:t>Stable Diffusion 2.1</a:t>
            </a:r>
            <a:r>
              <a:rPr lang="zh-CN" altLang="en-US" sz="1800" dirty="0">
                <a:latin typeface="Times New Roman" panose="02020603050405020304" pitchFamily="18" charset="0"/>
                <a:ea typeface="苹方-简" panose="020B0400000000000000" pitchFamily="34" charset="-122"/>
              </a:rPr>
              <a:t>作为我们的基础模型。根据</a:t>
            </a:r>
            <a:r>
              <a:rPr lang="en-US" altLang="zh-CN" sz="1800" dirty="0" err="1">
                <a:latin typeface="Times New Roman" panose="02020603050405020304" pitchFamily="18" charset="0"/>
                <a:ea typeface="苹方-简" panose="020B0400000000000000" pitchFamily="34" charset="-122"/>
              </a:rPr>
              <a:t>Genpercept</a:t>
            </a:r>
            <a:r>
              <a:rPr lang="zh-CN" altLang="en-US" sz="1800" dirty="0">
                <a:latin typeface="Times New Roman" panose="02020603050405020304" pitchFamily="18" charset="0"/>
                <a:ea typeface="苹方-简" panose="020B0400000000000000" pitchFamily="34" charset="-122"/>
              </a:rPr>
              <a:t>进行的实验指出，</a:t>
            </a:r>
            <a:r>
              <a:rPr lang="en-US" altLang="zh-CN" sz="1800" dirty="0">
                <a:latin typeface="Times New Roman" panose="02020603050405020304" pitchFamily="18" charset="0"/>
                <a:ea typeface="苹方-简" panose="020B0400000000000000" pitchFamily="34" charset="-122"/>
              </a:rPr>
              <a:t>Stable Diffusion</a:t>
            </a:r>
            <a:r>
              <a:rPr lang="zh-CN" altLang="en-US" sz="1800" dirty="0">
                <a:latin typeface="Times New Roman" panose="02020603050405020304" pitchFamily="18" charset="0"/>
                <a:ea typeface="苹方-简" panose="020B0400000000000000" pitchFamily="34" charset="-122"/>
              </a:rPr>
              <a:t>从数据集</a:t>
            </a:r>
            <a:r>
              <a:rPr lang="en-US" altLang="zh-CN" sz="1800" dirty="0">
                <a:latin typeface="Times New Roman" panose="02020603050405020304" pitchFamily="18" charset="0"/>
                <a:ea typeface="苹方-简" panose="020B0400000000000000" pitchFamily="34" charset="-122"/>
              </a:rPr>
              <a:t>LAION-5B</a:t>
            </a:r>
            <a:r>
              <a:rPr lang="zh-CN" altLang="en-US" sz="1800" dirty="0">
                <a:latin typeface="Times New Roman" panose="02020603050405020304" pitchFamily="18" charset="0"/>
                <a:ea typeface="苹方-简" panose="020B0400000000000000" pitchFamily="34" charset="-122"/>
              </a:rPr>
              <a:t>上学习到的知识先验都存储在其</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网络中，而与其另一个主要模块</a:t>
            </a:r>
            <a:r>
              <a:rPr lang="en-US" altLang="zh-CN" sz="1800" dirty="0">
                <a:latin typeface="Times New Roman" panose="02020603050405020304" pitchFamily="18" charset="0"/>
                <a:ea typeface="苹方-简" panose="020B0400000000000000" pitchFamily="34" charset="-122"/>
              </a:rPr>
              <a:t>VAE</a:t>
            </a:r>
            <a:r>
              <a:rPr lang="zh-CN" altLang="en-US" sz="1800" dirty="0">
                <a:latin typeface="Times New Roman" panose="02020603050405020304" pitchFamily="18" charset="0"/>
                <a:ea typeface="苹方-简" panose="020B0400000000000000" pitchFamily="34" charset="-122"/>
              </a:rPr>
              <a:t>编码器无关。</a:t>
            </a:r>
            <a:endParaRPr lang="en-US" altLang="zh-CN" sz="1800" dirty="0">
              <a:latin typeface="Times New Roman" panose="02020603050405020304" pitchFamily="18" charset="0"/>
              <a:ea typeface="苹方-简" panose="020B0400000000000000" pitchFamily="34" charset="-122"/>
            </a:endParaRPr>
          </a:p>
          <a:p>
            <a:pPr algn="just"/>
            <a:endParaRPr lang="en-US" altLang="zh-CN" sz="14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因此，我们的主要任务就是提供给</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网络更丰富的语义信息，让</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可以从更多的信息中学习深度图的推理。</a:t>
            </a:r>
            <a:endParaRPr lang="en-US" altLang="zh-CN" sz="1800" dirty="0">
              <a:latin typeface="Times New Roman" panose="02020603050405020304" pitchFamily="18" charset="0"/>
              <a:ea typeface="苹方-简" panose="020B0400000000000000" pitchFamily="34" charset="-122"/>
            </a:endParaRPr>
          </a:p>
          <a:p>
            <a:pPr algn="just"/>
            <a:endParaRPr lang="en-US" altLang="zh-CN" sz="16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一种解决思路是加入除</a:t>
            </a:r>
            <a:r>
              <a:rPr lang="en-US" altLang="zh-CN" sz="1800" dirty="0">
                <a:latin typeface="Times New Roman" panose="02020603050405020304" pitchFamily="18" charset="0"/>
                <a:ea typeface="苹方-简" panose="020B0400000000000000" pitchFamily="34" charset="-122"/>
              </a:rPr>
              <a:t>RGB</a:t>
            </a:r>
            <a:r>
              <a:rPr lang="zh-CN" altLang="en-US" sz="1800" dirty="0">
                <a:latin typeface="Times New Roman" panose="02020603050405020304" pitchFamily="18" charset="0"/>
                <a:ea typeface="苹方-简" panose="020B0400000000000000" pitchFamily="34" charset="-122"/>
              </a:rPr>
              <a:t>图像外的额外细节辅助模型学习，如图</a:t>
            </a:r>
            <a:r>
              <a:rPr lang="en-US" altLang="zh-CN" sz="1800" dirty="0">
                <a:latin typeface="Times New Roman" panose="02020603050405020304" pitchFamily="18" charset="0"/>
                <a:ea typeface="苹方-简" panose="020B0400000000000000" pitchFamily="34" charset="-122"/>
              </a:rPr>
              <a:t>1</a:t>
            </a:r>
            <a:r>
              <a:rPr lang="zh-CN" altLang="en-US" sz="1800" dirty="0">
                <a:latin typeface="Times New Roman" panose="02020603050405020304" pitchFamily="18" charset="0"/>
                <a:ea typeface="苹方-简" panose="020B0400000000000000" pitchFamily="34" charset="-122"/>
              </a:rPr>
              <a:t>，该思路采用了</a:t>
            </a:r>
            <a:r>
              <a:rPr lang="en-US" altLang="zh-CN" sz="1800" dirty="0">
                <a:latin typeface="Times New Roman" panose="02020603050405020304" pitchFamily="18" charset="0"/>
                <a:ea typeface="苹方-简" panose="020B0400000000000000" pitchFamily="34" charset="-122"/>
              </a:rPr>
              <a:t>Depth Anything V2 small</a:t>
            </a:r>
            <a:r>
              <a:rPr lang="zh-CN" altLang="en-US" sz="1800" dirty="0">
                <a:latin typeface="Times New Roman" panose="02020603050405020304" pitchFamily="18" charset="0"/>
                <a:ea typeface="苹方-简" panose="020B0400000000000000" pitchFamily="34" charset="-122"/>
              </a:rPr>
              <a:t>模型生成的深度图，作为辅助信息辅助模型学习图像的深度信息</a:t>
            </a:r>
          </a:p>
        </p:txBody>
      </p:sp>
      <p:pic>
        <p:nvPicPr>
          <p:cNvPr id="18" name="图片 17">
            <a:extLst>
              <a:ext uri="{FF2B5EF4-FFF2-40B4-BE49-F238E27FC236}">
                <a16:creationId xmlns:a16="http://schemas.microsoft.com/office/drawing/2014/main" id="{90D95DA5-FC00-C88F-FD85-BB22DE6E68B2}"/>
              </a:ext>
            </a:extLst>
          </p:cNvPr>
          <p:cNvPicPr>
            <a:picLocks noChangeAspect="1"/>
          </p:cNvPicPr>
          <p:nvPr/>
        </p:nvPicPr>
        <p:blipFill>
          <a:blip r:embed="rId2"/>
          <a:stretch>
            <a:fillRect/>
          </a:stretch>
        </p:blipFill>
        <p:spPr>
          <a:xfrm>
            <a:off x="5806153" y="4289819"/>
            <a:ext cx="6200904" cy="1200328"/>
          </a:xfrm>
          <a:prstGeom prst="rect">
            <a:avLst/>
          </a:prstGeom>
        </p:spPr>
      </p:pic>
      <p:grpSp>
        <p:nvGrpSpPr>
          <p:cNvPr id="20" name="组合 19">
            <a:extLst>
              <a:ext uri="{FF2B5EF4-FFF2-40B4-BE49-F238E27FC236}">
                <a16:creationId xmlns:a16="http://schemas.microsoft.com/office/drawing/2014/main" id="{B1D3514F-1D66-CD9A-BE22-33064AB18B52}"/>
              </a:ext>
            </a:extLst>
          </p:cNvPr>
          <p:cNvGrpSpPr/>
          <p:nvPr/>
        </p:nvGrpSpPr>
        <p:grpSpPr>
          <a:xfrm>
            <a:off x="13348029" y="498416"/>
            <a:ext cx="3909562" cy="5864344"/>
            <a:chOff x="6434910" y="498416"/>
            <a:chExt cx="3909562" cy="5864344"/>
          </a:xfrm>
        </p:grpSpPr>
        <p:pic>
          <p:nvPicPr>
            <p:cNvPr id="21" name="图片 20">
              <a:extLst>
                <a:ext uri="{FF2B5EF4-FFF2-40B4-BE49-F238E27FC236}">
                  <a16:creationId xmlns:a16="http://schemas.microsoft.com/office/drawing/2014/main" id="{52ED1E2E-93BC-0EDC-429E-AA1AFF6331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2" name="连接符: 曲线 21">
              <a:extLst>
                <a:ext uri="{FF2B5EF4-FFF2-40B4-BE49-F238E27FC236}">
                  <a16:creationId xmlns:a16="http://schemas.microsoft.com/office/drawing/2014/main" id="{71849EFB-1FC7-9A94-77F8-87093CFE1354}"/>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BE66304A-7888-7D16-34A1-DE93CEA25D6C}"/>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EC59A2F3-43BA-F79A-A1E6-00C2A75BA0A9}"/>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8C0B6F26-6AF4-E909-C696-89FD53E5A0C2}"/>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5EDC6CB4-B404-0101-F840-11B4C68A8095}"/>
              </a:ext>
            </a:extLst>
          </p:cNvPr>
          <p:cNvGrpSpPr/>
          <p:nvPr/>
        </p:nvGrpSpPr>
        <p:grpSpPr>
          <a:xfrm>
            <a:off x="5687798" y="1337631"/>
            <a:ext cx="6319259" cy="2051460"/>
            <a:chOff x="5836189" y="945492"/>
            <a:chExt cx="6170868" cy="2003287"/>
          </a:xfrm>
        </p:grpSpPr>
        <p:pic>
          <p:nvPicPr>
            <p:cNvPr id="41" name="图片 40">
              <a:extLst>
                <a:ext uri="{FF2B5EF4-FFF2-40B4-BE49-F238E27FC236}">
                  <a16:creationId xmlns:a16="http://schemas.microsoft.com/office/drawing/2014/main" id="{B438812F-5728-974F-D943-D6BDC464A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FD0F49B-C416-3406-A6DE-0E0C34AA6D01}"/>
                    </a:ext>
                  </a:extLst>
                </p:cNvPr>
                <p:cNvSpPr txBox="1"/>
                <p:nvPr/>
              </p:nvSpPr>
              <p:spPr>
                <a:xfrm>
                  <a:off x="5836189" y="2437376"/>
                  <a:ext cx="167868" cy="2479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𝒚</m:t>
                        </m:r>
                      </m:oMath>
                    </m:oMathPara>
                  </a14:m>
                  <a:endParaRPr lang="zh-CN" altLang="en-US" sz="1050" b="1" i="1" dirty="0"/>
                </a:p>
              </p:txBody>
            </p:sp>
          </mc:Choice>
          <mc:Fallback xmlns="">
            <p:sp>
              <p:nvSpPr>
                <p:cNvPr id="42" name="文本框 41">
                  <a:extLst>
                    <a:ext uri="{FF2B5EF4-FFF2-40B4-BE49-F238E27FC236}">
                      <a16:creationId xmlns:a16="http://schemas.microsoft.com/office/drawing/2014/main" id="{8FD0F49B-C416-3406-A6DE-0E0C34AA6D01}"/>
                    </a:ext>
                  </a:extLst>
                </p:cNvPr>
                <p:cNvSpPr txBox="1">
                  <a:spLocks noRot="1" noChangeAspect="1" noMove="1" noResize="1" noEditPoints="1" noAdjustHandles="1" noChangeArrowheads="1" noChangeShapeType="1" noTextEdit="1"/>
                </p:cNvSpPr>
                <p:nvPr/>
              </p:nvSpPr>
              <p:spPr>
                <a:xfrm>
                  <a:off x="5836189" y="2437376"/>
                  <a:ext cx="167868" cy="247953"/>
                </a:xfrm>
                <a:prstGeom prst="rect">
                  <a:avLst/>
                </a:prstGeom>
                <a:blipFill>
                  <a:blip r:embed="rId5"/>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7CF42B9-0A30-1B90-6B14-1FD0F1DBF384}"/>
                    </a:ext>
                  </a:extLst>
                </p:cNvPr>
                <p:cNvSpPr txBox="1"/>
                <p:nvPr/>
              </p:nvSpPr>
              <p:spPr>
                <a:xfrm>
                  <a:off x="7934903" y="2132856"/>
                  <a:ext cx="167868" cy="25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𝒛</m:t>
                            </m:r>
                          </m:e>
                          <m:sup>
                            <m:r>
                              <a:rPr lang="en-US" altLang="zh-CN" sz="1050" b="1" i="1" smtClean="0">
                                <a:latin typeface="Cambria Math" panose="02040503050406030204" pitchFamily="18" charset="0"/>
                              </a:rPr>
                              <m:t>(</m:t>
                            </m:r>
                            <m:r>
                              <a:rPr lang="en-US" altLang="zh-CN" sz="1050" b="1" i="1" smtClean="0">
                                <a:latin typeface="Cambria Math" panose="02040503050406030204" pitchFamily="18" charset="0"/>
                              </a:rPr>
                              <m:t>𝒅</m:t>
                            </m:r>
                            <m:r>
                              <a:rPr lang="en-US" altLang="zh-CN" sz="1050" b="1" i="1" smtClean="0">
                                <a:latin typeface="Cambria Math" panose="02040503050406030204" pitchFamily="18" charset="0"/>
                              </a:rPr>
                              <m:t>)</m:t>
                            </m:r>
                          </m:sup>
                        </m:sSup>
                      </m:oMath>
                    </m:oMathPara>
                  </a14:m>
                  <a:endParaRPr lang="zh-CN" altLang="en-US" sz="1050" b="1" dirty="0"/>
                </a:p>
              </p:txBody>
            </p:sp>
          </mc:Choice>
          <mc:Fallback xmlns="">
            <p:sp>
              <p:nvSpPr>
                <p:cNvPr id="43" name="文本框 42">
                  <a:extLst>
                    <a:ext uri="{FF2B5EF4-FFF2-40B4-BE49-F238E27FC236}">
                      <a16:creationId xmlns:a16="http://schemas.microsoft.com/office/drawing/2014/main" id="{37CF42B9-0A30-1B90-6B14-1FD0F1DBF384}"/>
                    </a:ext>
                  </a:extLst>
                </p:cNvPr>
                <p:cNvSpPr txBox="1">
                  <a:spLocks noRot="1" noChangeAspect="1" noMove="1" noResize="1" noEditPoints="1" noAdjustHandles="1" noChangeArrowheads="1" noChangeShapeType="1" noTextEdit="1"/>
                </p:cNvSpPr>
                <p:nvPr/>
              </p:nvSpPr>
              <p:spPr>
                <a:xfrm>
                  <a:off x="7934903" y="2132856"/>
                  <a:ext cx="167868" cy="254590"/>
                </a:xfrm>
                <a:prstGeom prst="rect">
                  <a:avLst/>
                </a:prstGeom>
                <a:blipFill>
                  <a:blip r:embed="rId6"/>
                  <a:stretch>
                    <a:fillRect r="-103571"/>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6A855F6E-C443-2583-FE42-E6D0ADD39737}"/>
              </a:ext>
            </a:extLst>
          </p:cNvPr>
          <p:cNvSpPr txBox="1"/>
          <p:nvPr/>
        </p:nvSpPr>
        <p:spPr>
          <a:xfrm>
            <a:off x="5896622" y="3389091"/>
            <a:ext cx="5681956" cy="338554"/>
          </a:xfrm>
          <a:prstGeom prst="rect">
            <a:avLst/>
          </a:prstGeom>
          <a:noFill/>
        </p:spPr>
        <p:txBody>
          <a:bodyPr wrap="square" rtlCol="0">
            <a:spAutoFit/>
          </a:bodyPr>
          <a:lstStyle/>
          <a:p>
            <a:pPr algn="ctr"/>
            <a:r>
              <a:rPr lang="zh-CN" altLang="en-US" sz="1600" dirty="0">
                <a:solidFill>
                  <a:schemeClr val="tx1">
                    <a:lumMod val="75000"/>
                    <a:lumOff val="25000"/>
                  </a:schemeClr>
                </a:solidFill>
              </a:rPr>
              <a:t>图</a:t>
            </a:r>
            <a:r>
              <a:rPr lang="en-US" altLang="zh-CN" sz="1600" dirty="0">
                <a:solidFill>
                  <a:schemeClr val="tx1">
                    <a:lumMod val="75000"/>
                    <a:lumOff val="25000"/>
                  </a:schemeClr>
                </a:solidFill>
              </a:rPr>
              <a:t>1. </a:t>
            </a:r>
            <a:r>
              <a:rPr lang="zh-CN" altLang="en-US" sz="1600" dirty="0">
                <a:solidFill>
                  <a:schemeClr val="tx1">
                    <a:lumMod val="75000"/>
                    <a:lumOff val="25000"/>
                  </a:schemeClr>
                </a:solidFill>
              </a:rPr>
              <a:t>使用预训练模型提供语义信息的一种思路</a:t>
            </a:r>
          </a:p>
        </p:txBody>
      </p:sp>
      <p:sp>
        <p:nvSpPr>
          <p:cNvPr id="19" name="文本框 18">
            <a:extLst>
              <a:ext uri="{FF2B5EF4-FFF2-40B4-BE49-F238E27FC236}">
                <a16:creationId xmlns:a16="http://schemas.microsoft.com/office/drawing/2014/main" id="{EE118F8C-5E57-780C-5CF5-1BAF60C2DB2C}"/>
              </a:ext>
            </a:extLst>
          </p:cNvPr>
          <p:cNvSpPr txBox="1"/>
          <p:nvPr/>
        </p:nvSpPr>
        <p:spPr>
          <a:xfrm>
            <a:off x="5896622" y="5499960"/>
            <a:ext cx="5681956" cy="338554"/>
          </a:xfrm>
          <a:prstGeom prst="rect">
            <a:avLst/>
          </a:prstGeom>
          <a:noFill/>
        </p:spPr>
        <p:txBody>
          <a:bodyPr wrap="square" rtlCol="0">
            <a:spAutoFit/>
          </a:bodyPr>
          <a:lstStyle/>
          <a:p>
            <a:pPr algn="ctr"/>
            <a:r>
              <a:rPr lang="zh-CN" altLang="en-US" sz="1600" dirty="0">
                <a:solidFill>
                  <a:schemeClr val="tx1">
                    <a:lumMod val="75000"/>
                    <a:lumOff val="25000"/>
                  </a:schemeClr>
                </a:solidFill>
              </a:rPr>
              <a:t>图</a:t>
            </a:r>
            <a:r>
              <a:rPr lang="en-US" altLang="zh-CN" sz="1600" dirty="0">
                <a:solidFill>
                  <a:schemeClr val="tx1">
                    <a:lumMod val="75000"/>
                    <a:lumOff val="25000"/>
                  </a:schemeClr>
                </a:solidFill>
              </a:rPr>
              <a:t>2. Depth Anything v2</a:t>
            </a:r>
            <a:r>
              <a:rPr lang="zh-CN" altLang="en-US" sz="1600" dirty="0">
                <a:solidFill>
                  <a:schemeClr val="tx1">
                    <a:lumMod val="75000"/>
                    <a:lumOff val="25000"/>
                  </a:schemeClr>
                </a:solidFill>
              </a:rPr>
              <a:t>的推理时长、参数量与模型准确率</a:t>
            </a:r>
          </a:p>
        </p:txBody>
      </p:sp>
    </p:spTree>
    <p:extLst>
      <p:ext uri="{BB962C8B-B14F-4D97-AF65-F5344CB8AC3E}">
        <p14:creationId xmlns:p14="http://schemas.microsoft.com/office/powerpoint/2010/main" val="287524084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9E917A2A-4271-BC41-4ECC-5BD5810FAB89}"/>
              </a:ext>
            </a:extLst>
          </p:cNvPr>
          <p:cNvGrpSpPr/>
          <p:nvPr/>
        </p:nvGrpSpPr>
        <p:grpSpPr>
          <a:xfrm>
            <a:off x="7248128" y="673923"/>
            <a:ext cx="3358256" cy="5037384"/>
            <a:chOff x="6434910" y="498416"/>
            <a:chExt cx="3909562" cy="5864344"/>
          </a:xfrm>
        </p:grpSpPr>
        <p:pic>
          <p:nvPicPr>
            <p:cNvPr id="29" name="图片 28">
              <a:extLst>
                <a:ext uri="{FF2B5EF4-FFF2-40B4-BE49-F238E27FC236}">
                  <a16:creationId xmlns:a16="http://schemas.microsoft.com/office/drawing/2014/main" id="{471C4BC1-DF91-D24D-655A-1294C329E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31" name="连接符: 曲线 30">
              <a:extLst>
                <a:ext uri="{FF2B5EF4-FFF2-40B4-BE49-F238E27FC236}">
                  <a16:creationId xmlns:a16="http://schemas.microsoft.com/office/drawing/2014/main" id="{FB0BB31A-923C-C136-5F94-9894ED71EFE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E020A1F8-A948-1C39-B1BF-CD1DB66DEC34}"/>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5D56560E-6DAC-157D-2335-2977CF2F7D43}"/>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59D75B72-B645-FB26-1CD9-923D4C24BB2A}"/>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FB7B7129-78F3-5232-81BD-A76F30FEDA04}"/>
              </a:ext>
            </a:extLst>
          </p:cNvPr>
          <p:cNvSpPr>
            <a:spLocks noGrp="1"/>
          </p:cNvSpPr>
          <p:nvPr>
            <p:ph type="sldNum" sz="quarter" idx="12"/>
          </p:nvPr>
        </p:nvSpPr>
        <p:spPr/>
        <p:txBody>
          <a:bodyPr/>
          <a:lstStyle/>
          <a:p>
            <a:fld id="{0C913308-F349-4B6D-A68A-DD1791B4A57B}" type="slidenum">
              <a:rPr lang="zh-CN" altLang="en-US" smtClean="0"/>
              <a:pPr/>
              <a:t>16</a:t>
            </a:fld>
            <a:endParaRPr lang="zh-CN" altLang="en-US"/>
          </a:p>
        </p:txBody>
      </p:sp>
      <p:grpSp>
        <p:nvGrpSpPr>
          <p:cNvPr id="4" name="组合 3">
            <a:extLst>
              <a:ext uri="{FF2B5EF4-FFF2-40B4-BE49-F238E27FC236}">
                <a16:creationId xmlns:a16="http://schemas.microsoft.com/office/drawing/2014/main" id="{45266BE8-8CAC-E496-60FD-486BA01403E2}"/>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AF2F258D-A9C6-4EA1-4350-3C9FC9866260}"/>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1CBE38E-8938-6DDB-A3A3-0D919FDC0B92}"/>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996A7F0-8C91-65F5-EB27-A59122632F4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8999377B-294E-728F-6F21-8E0AA62AA6DF}"/>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A516E563-243F-2B8F-2E4E-D515953EC46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95AEE460-CC04-D279-D9B2-1947BB99161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8F8115E-8805-4A48-F37A-7BE6668BFDE9}"/>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4DAA110C-D272-0E4B-EA8C-134EB201FCF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解决方案</a:t>
              </a:r>
            </a:p>
          </p:txBody>
        </p:sp>
      </p:grpSp>
      <p:sp>
        <p:nvSpPr>
          <p:cNvPr id="13" name="标题 1">
            <a:extLst>
              <a:ext uri="{FF2B5EF4-FFF2-40B4-BE49-F238E27FC236}">
                <a16:creationId xmlns:a16="http://schemas.microsoft.com/office/drawing/2014/main" id="{4AC2D744-52AE-8C18-FC84-F033CF699E53}"/>
              </a:ext>
            </a:extLst>
          </p:cNvPr>
          <p:cNvSpPr txBox="1">
            <a:spLocks/>
          </p:cNvSpPr>
          <p:nvPr/>
        </p:nvSpPr>
        <p:spPr>
          <a:xfrm>
            <a:off x="363130" y="689263"/>
            <a:ext cx="7749093"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用注重细节的评价方法指导模型学习</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247B3E0-E74C-8338-7759-93D2368DF099}"/>
                  </a:ext>
                </a:extLst>
              </p:cNvPr>
              <p:cNvSpPr txBox="1"/>
              <p:nvPr/>
            </p:nvSpPr>
            <p:spPr>
              <a:xfrm>
                <a:off x="490134" y="1380997"/>
                <a:ext cx="5245825" cy="3623236"/>
              </a:xfrm>
              <a:prstGeom prst="rect">
                <a:avLst/>
              </a:prstGeom>
              <a:noFill/>
            </p:spPr>
            <p:txBody>
              <a:bodyPr wrap="square" rtlCol="0">
                <a:spAutoFit/>
              </a:bodyPr>
              <a:lstStyle/>
              <a:p>
                <a:pPr algn="just"/>
                <a:r>
                  <a:rPr lang="zh-CN" altLang="en-US" sz="1800" dirty="0">
                    <a:latin typeface="Times New Roman" panose="02020603050405020304" pitchFamily="18" charset="0"/>
                    <a:ea typeface="苹方-简" panose="020B0400000000000000" pitchFamily="34" charset="-122"/>
                  </a:rPr>
                  <a:t>扩散模型采用</a:t>
                </a:r>
                <a:r>
                  <a:rPr lang="en-US" altLang="zh-CN" sz="1800" dirty="0">
                    <a:latin typeface="Times New Roman" panose="02020603050405020304" pitchFamily="18" charset="0"/>
                    <a:ea typeface="苹方-简" panose="020B0400000000000000" pitchFamily="34" charset="-122"/>
                  </a:rPr>
                  <a:t>MSE</a:t>
                </a:r>
                <a:r>
                  <a:rPr lang="zh-CN" altLang="en-US" sz="1800" dirty="0">
                    <a:latin typeface="Times New Roman" panose="02020603050405020304" pitchFamily="18" charset="0"/>
                    <a:ea typeface="苹方-简" panose="020B0400000000000000" pitchFamily="34" charset="-122"/>
                  </a:rPr>
                  <a:t>损失作为损失函数，即对每个像素做差取平方再取平均值</a:t>
                </a:r>
                <a:r>
                  <a:rPr lang="en-US" altLang="zh-CN" sz="1800" dirty="0">
                    <a:latin typeface="Times New Roman" panose="02020603050405020304" pitchFamily="18" charset="0"/>
                    <a:ea typeface="苹方-简" panose="020B0400000000000000" pitchFamily="34" charset="-122"/>
                  </a:rPr>
                  <a:t>(</a:t>
                </a:r>
                <a14:m>
                  <m:oMath xmlns:m="http://schemas.openxmlformats.org/officeDocument/2006/math">
                    <m:r>
                      <m:rPr>
                        <m:sty m:val="p"/>
                      </m:rPr>
                      <a:rPr lang="en-US" altLang="zh-CN" sz="1800" b="0" i="0" smtClean="0">
                        <a:latin typeface="Cambria Math" panose="02040503050406030204" pitchFamily="18" charset="0"/>
                        <a:ea typeface="苹方-简" panose="020B0400000000000000" pitchFamily="34" charset="-122"/>
                      </a:rPr>
                      <m:t>MSE</m:t>
                    </m:r>
                    <m:r>
                      <a:rPr lang="en-US" altLang="zh-CN" sz="1800" b="0" i="0" smtClean="0">
                        <a:latin typeface="Cambria Math" panose="02040503050406030204" pitchFamily="18" charset="0"/>
                        <a:ea typeface="苹方-简" panose="020B0400000000000000" pitchFamily="34" charset="-122"/>
                      </a:rPr>
                      <m:t>=</m:t>
                    </m:r>
                    <m:f>
                      <m:fPr>
                        <m:ctrlPr>
                          <a:rPr lang="en-US" altLang="zh-CN" sz="1800" i="1" smtClean="0">
                            <a:latin typeface="Cambria Math" panose="02040503050406030204" pitchFamily="18" charset="0"/>
                            <a:ea typeface="苹方-简" panose="020B0400000000000000" pitchFamily="34" charset="-122"/>
                          </a:rPr>
                        </m:ctrlPr>
                      </m:fPr>
                      <m:num>
                        <m:r>
                          <a:rPr lang="en-US" altLang="zh-CN" sz="1800" b="0" i="1" smtClean="0">
                            <a:latin typeface="Cambria Math" panose="02040503050406030204" pitchFamily="18" charset="0"/>
                            <a:ea typeface="苹方-简" panose="020B0400000000000000" pitchFamily="34" charset="-122"/>
                          </a:rPr>
                          <m:t>1</m:t>
                        </m:r>
                      </m:num>
                      <m:den>
                        <m:r>
                          <m:rPr>
                            <m:sty m:val="p"/>
                          </m:rPr>
                          <a:rPr lang="en-US" altLang="zh-CN" sz="1800" b="0" i="1" smtClean="0">
                            <a:latin typeface="Cambria Math" panose="02040503050406030204" pitchFamily="18" charset="0"/>
                            <a:ea typeface="苹方-简" panose="020B0400000000000000" pitchFamily="34" charset="-122"/>
                          </a:rPr>
                          <m:t>N</m:t>
                        </m:r>
                      </m:den>
                    </m:f>
                    <m:nary>
                      <m:naryPr>
                        <m:chr m:val="∑"/>
                        <m:limLoc m:val="subSup"/>
                        <m:ctrlPr>
                          <a:rPr lang="en-US" altLang="zh-CN" sz="1800" i="1" smtClean="0">
                            <a:latin typeface="Cambria Math" panose="02040503050406030204" pitchFamily="18" charset="0"/>
                            <a:ea typeface="苹方-简" panose="020B0400000000000000" pitchFamily="34" charset="-122"/>
                          </a:rPr>
                        </m:ctrlPr>
                      </m:naryPr>
                      <m:sub>
                        <m:r>
                          <m:rPr>
                            <m:sty m:val="p"/>
                            <m:brk m:alnAt="25"/>
                          </m:rPr>
                          <a:rPr lang="en-US" altLang="zh-CN" sz="1800" b="0" i="1" smtClean="0">
                            <a:latin typeface="Cambria Math" panose="02040503050406030204" pitchFamily="18" charset="0"/>
                            <a:ea typeface="苹方-简" panose="020B0400000000000000" pitchFamily="34" charset="-122"/>
                          </a:rPr>
                          <m:t>i</m:t>
                        </m:r>
                        <m:r>
                          <a:rPr lang="en-US" altLang="zh-CN" sz="1800" b="0" i="1" smtClean="0">
                            <a:latin typeface="Cambria Math" panose="02040503050406030204" pitchFamily="18" charset="0"/>
                            <a:ea typeface="苹方-简" panose="020B0400000000000000" pitchFamily="34" charset="-122"/>
                          </a:rPr>
                          <m:t>=1</m:t>
                        </m:r>
                      </m:sub>
                      <m:sup>
                        <m:r>
                          <m:rPr>
                            <m:sty m:val="p"/>
                          </m:rPr>
                          <a:rPr lang="en-US" altLang="zh-CN" sz="1800" b="0" i="1" smtClean="0">
                            <a:latin typeface="Cambria Math" panose="02040503050406030204" pitchFamily="18" charset="0"/>
                            <a:ea typeface="苹方-简" panose="020B0400000000000000" pitchFamily="34" charset="-122"/>
                          </a:rPr>
                          <m:t>N</m:t>
                        </m:r>
                      </m:sup>
                      <m:e>
                        <m:sSup>
                          <m:sSupPr>
                            <m:ctrlPr>
                              <a:rPr lang="en-US" altLang="zh-CN" sz="1800" i="1" smtClean="0">
                                <a:latin typeface="Cambria Math" panose="02040503050406030204" pitchFamily="18" charset="0"/>
                                <a:ea typeface="苹方-简" panose="020B0400000000000000" pitchFamily="34" charset="-122"/>
                              </a:rPr>
                            </m:ctrlPr>
                          </m:sSupPr>
                          <m:e>
                            <m:r>
                              <a:rPr lang="en-US" altLang="zh-CN" sz="1800" b="0" i="1" smtClean="0">
                                <a:latin typeface="Cambria Math" panose="02040503050406030204" pitchFamily="18" charset="0"/>
                                <a:ea typeface="苹方-简" panose="020B0400000000000000" pitchFamily="34" charset="-122"/>
                              </a:rPr>
                              <m:t>(</m:t>
                            </m:r>
                            <m:sSub>
                              <m:sSubPr>
                                <m:ctrlPr>
                                  <a:rPr lang="en-US" altLang="zh-CN" sz="1800" b="0" i="1" smtClean="0">
                                    <a:latin typeface="Cambria Math" panose="02040503050406030204" pitchFamily="18" charset="0"/>
                                    <a:ea typeface="苹方-简" panose="020B0400000000000000" pitchFamily="34" charset="-122"/>
                                  </a:rPr>
                                </m:ctrlPr>
                              </m:sSubPr>
                              <m:e>
                                <m:r>
                                  <m:rPr>
                                    <m:sty m:val="p"/>
                                  </m:rPr>
                                  <a:rPr lang="en-US" altLang="zh-CN" sz="1800" b="0" i="1" smtClean="0">
                                    <a:latin typeface="Cambria Math" panose="02040503050406030204" pitchFamily="18" charset="0"/>
                                    <a:ea typeface="苹方-简" panose="020B0400000000000000" pitchFamily="34" charset="-122"/>
                                  </a:rPr>
                                  <m:t>y</m:t>
                                </m:r>
                              </m:e>
                              <m:sub>
                                <m:r>
                                  <m:rPr>
                                    <m:sty m:val="p"/>
                                  </m:rPr>
                                  <a:rPr lang="en-US" altLang="zh-CN" sz="1800" b="0" i="1" smtClean="0">
                                    <a:latin typeface="Cambria Math" panose="02040503050406030204" pitchFamily="18" charset="0"/>
                                    <a:ea typeface="苹方-简" panose="020B0400000000000000" pitchFamily="34" charset="-122"/>
                                  </a:rPr>
                                  <m:t>i</m:t>
                                </m:r>
                              </m:sub>
                            </m:sSub>
                            <m:r>
                              <a:rPr lang="en-US" altLang="zh-CN" sz="1800" b="0" i="1" smtClean="0">
                                <a:latin typeface="Cambria Math" panose="02040503050406030204" pitchFamily="18" charset="0"/>
                                <a:ea typeface="苹方-简" panose="020B0400000000000000" pitchFamily="34" charset="-122"/>
                              </a:rPr>
                              <m:t>−</m:t>
                            </m:r>
                            <m:acc>
                              <m:accPr>
                                <m:chr m:val="̂"/>
                                <m:ctrlPr>
                                  <a:rPr lang="en-US" altLang="zh-CN" sz="1800" b="0" i="1" smtClean="0">
                                    <a:latin typeface="Cambria Math" panose="02040503050406030204" pitchFamily="18" charset="0"/>
                                    <a:ea typeface="苹方-简" panose="020B0400000000000000" pitchFamily="34" charset="-122"/>
                                  </a:rPr>
                                </m:ctrlPr>
                              </m:accPr>
                              <m:e>
                                <m:sSub>
                                  <m:sSubPr>
                                    <m:ctrlPr>
                                      <a:rPr lang="en-US" altLang="zh-CN" sz="1800" b="0" i="1" smtClean="0">
                                        <a:latin typeface="Cambria Math" panose="02040503050406030204" pitchFamily="18" charset="0"/>
                                        <a:ea typeface="苹方-简" panose="020B0400000000000000" pitchFamily="34" charset="-122"/>
                                      </a:rPr>
                                    </m:ctrlPr>
                                  </m:sSubPr>
                                  <m:e>
                                    <m:r>
                                      <m:rPr>
                                        <m:sty m:val="p"/>
                                      </m:rPr>
                                      <a:rPr lang="en-US" altLang="zh-CN" sz="1800" b="0" i="1" smtClean="0">
                                        <a:latin typeface="Cambria Math" panose="02040503050406030204" pitchFamily="18" charset="0"/>
                                        <a:ea typeface="苹方-简" panose="020B0400000000000000" pitchFamily="34" charset="-122"/>
                                      </a:rPr>
                                      <m:t>y</m:t>
                                    </m:r>
                                  </m:e>
                                  <m:sub>
                                    <m:r>
                                      <m:rPr>
                                        <m:sty m:val="p"/>
                                      </m:rPr>
                                      <a:rPr lang="en-US" altLang="zh-CN" sz="1800" b="0" i="1" smtClean="0">
                                        <a:latin typeface="Cambria Math" panose="02040503050406030204" pitchFamily="18" charset="0"/>
                                        <a:ea typeface="苹方-简" panose="020B0400000000000000" pitchFamily="34" charset="-122"/>
                                      </a:rPr>
                                      <m:t>i</m:t>
                                    </m:r>
                                  </m:sub>
                                </m:sSub>
                              </m:e>
                            </m:acc>
                            <m:r>
                              <a:rPr lang="en-US" altLang="zh-CN" sz="1800" b="0" i="1" smtClean="0">
                                <a:latin typeface="Cambria Math" panose="02040503050406030204" pitchFamily="18" charset="0"/>
                                <a:ea typeface="苹方-简" panose="020B0400000000000000" pitchFamily="34" charset="-122"/>
                              </a:rPr>
                              <m:t> )</m:t>
                            </m:r>
                          </m:e>
                          <m:sup>
                            <m:r>
                              <a:rPr lang="en-US" altLang="zh-CN" sz="1800" b="0" i="1" smtClean="0">
                                <a:latin typeface="Cambria Math" panose="02040503050406030204" pitchFamily="18" charset="0"/>
                                <a:ea typeface="苹方-简" panose="020B0400000000000000" pitchFamily="34" charset="-122"/>
                              </a:rPr>
                              <m:t>2</m:t>
                            </m:r>
                          </m:sup>
                        </m:sSup>
                      </m:e>
                    </m:nary>
                  </m:oMath>
                </a14:m>
                <a:r>
                  <a:rPr lang="en-US" altLang="zh-CN" sz="1800" dirty="0">
                    <a:latin typeface="Times New Roman" panose="02020603050405020304" pitchFamily="18" charset="0"/>
                    <a:ea typeface="苹方-简" panose="020B0400000000000000" pitchFamily="34" charset="-122"/>
                  </a:rPr>
                  <a:t>)</a:t>
                </a: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这种损失函数对图像全局都“一致对待”，导致模型整体上注重全局而忽略了细节部分</a:t>
                </a:r>
                <a:r>
                  <a:rPr lang="en-US" altLang="zh-CN" sz="1800" dirty="0">
                    <a:latin typeface="Times New Roman" panose="02020603050405020304" pitchFamily="18" charset="0"/>
                    <a:ea typeface="苹方-简" panose="020B0400000000000000" pitchFamily="34" charset="-122"/>
                  </a:rPr>
                  <a:t>. </a:t>
                </a: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例如可以使用</a:t>
                </a:r>
                <a:r>
                  <a:rPr lang="zh-CN" altLang="en-US" sz="1800" b="1" dirty="0">
                    <a:latin typeface="Times New Roman" panose="02020603050405020304" pitchFamily="18" charset="0"/>
                    <a:ea typeface="苹方-简" panose="020B0400000000000000" pitchFamily="34" charset="-122"/>
                  </a:rPr>
                  <a:t>梯度值的差异</a:t>
                </a:r>
                <a:r>
                  <a:rPr lang="zh-CN" altLang="en-US" sz="1800" dirty="0">
                    <a:latin typeface="Times New Roman" panose="02020603050405020304" pitchFamily="18" charset="0"/>
                    <a:ea typeface="苹方-简" panose="020B0400000000000000" pitchFamily="34" charset="-122"/>
                  </a:rPr>
                  <a:t>进行指导；它对</a:t>
                </a:r>
                <a:r>
                  <a:rPr lang="zh-CN" altLang="en-US" sz="1800" b="1" dirty="0">
                    <a:latin typeface="Times New Roman" panose="02020603050405020304" pitchFamily="18" charset="0"/>
                    <a:ea typeface="苹方-简" panose="020B0400000000000000" pitchFamily="34" charset="-122"/>
                  </a:rPr>
                  <a:t>预测深度</a:t>
                </a:r>
                <a:r>
                  <a:rPr lang="zh-CN" altLang="en-US" sz="1800" dirty="0">
                    <a:latin typeface="Times New Roman" panose="02020603050405020304" pitchFamily="18" charset="0"/>
                    <a:ea typeface="苹方-简" panose="020B0400000000000000" pitchFamily="34" charset="-122"/>
                  </a:rPr>
                  <a:t>和</a:t>
                </a:r>
                <a:r>
                  <a:rPr lang="zh-CN" altLang="en-US" sz="1800" b="1" dirty="0">
                    <a:latin typeface="Times New Roman" panose="02020603050405020304" pitchFamily="18" charset="0"/>
                    <a:ea typeface="苹方-简" panose="020B0400000000000000" pitchFamily="34" charset="-122"/>
                  </a:rPr>
                  <a:t>真实深度</a:t>
                </a:r>
                <a:r>
                  <a:rPr lang="zh-CN" altLang="en-US" sz="1800" dirty="0">
                    <a:latin typeface="Times New Roman" panose="02020603050405020304" pitchFamily="18" charset="0"/>
                    <a:ea typeface="苹方-简" panose="020B0400000000000000" pitchFamily="34" charset="-122"/>
                  </a:rPr>
                  <a:t>图像的每一个像素所在的相邻的像素做梯度计算，这里我们设计为对“水平”、“竖直”，“</a:t>
                </a:r>
                <a:r>
                  <a:rPr lang="en-US" altLang="zh-CN" sz="1800" dirty="0">
                    <a:latin typeface="Times New Roman" panose="02020603050405020304" pitchFamily="18" charset="0"/>
                    <a:ea typeface="苹方-简" panose="020B0400000000000000" pitchFamily="34" charset="-122"/>
                  </a:rPr>
                  <a:t>45°</a:t>
                </a:r>
                <a:r>
                  <a:rPr lang="zh-CN" altLang="en-US" sz="1800" dirty="0">
                    <a:latin typeface="Times New Roman" panose="02020603050405020304" pitchFamily="18" charset="0"/>
                    <a:ea typeface="苹方-简" panose="020B0400000000000000" pitchFamily="34" charset="-122"/>
                  </a:rPr>
                  <a:t>”以及“</a:t>
                </a:r>
                <a:r>
                  <a:rPr lang="en-US" altLang="zh-CN" sz="1800" dirty="0">
                    <a:latin typeface="Times New Roman" panose="02020603050405020304" pitchFamily="18" charset="0"/>
                    <a:ea typeface="苹方-简" panose="020B0400000000000000" pitchFamily="34" charset="-122"/>
                  </a:rPr>
                  <a:t>135°</a:t>
                </a:r>
                <a:r>
                  <a:rPr lang="zh-CN" altLang="en-US" sz="1800" dirty="0">
                    <a:latin typeface="Times New Roman" panose="02020603050405020304" pitchFamily="18" charset="0"/>
                    <a:ea typeface="苹方-简" panose="020B0400000000000000" pitchFamily="34" charset="-122"/>
                  </a:rPr>
                  <a:t>”方向做梯度计算。</a:t>
                </a:r>
                <a:endParaRPr lang="en-US" altLang="zh-CN" sz="1800" dirty="0">
                  <a:latin typeface="Times New Roman" panose="02020603050405020304" pitchFamily="18" charset="0"/>
                  <a:ea typeface="苹方-简" panose="020B0400000000000000" pitchFamily="34" charset="-122"/>
                </a:endParaRP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由于边缘部分的像素梯度会发生较大的变化，因此这种方案理论上可以指导模型关注边缘部分的差异</a:t>
                </a:r>
                <a:endParaRPr lang="en-US" altLang="zh-CN" sz="1800" dirty="0">
                  <a:latin typeface="Times New Roman" panose="02020603050405020304" pitchFamily="18" charset="0"/>
                  <a:ea typeface="苹方-简" panose="020B0400000000000000" pitchFamily="34" charset="-122"/>
                </a:endParaRPr>
              </a:p>
            </p:txBody>
          </p:sp>
        </mc:Choice>
        <mc:Fallback xmlns="">
          <p:sp>
            <p:nvSpPr>
              <p:cNvPr id="14" name="文本框 13">
                <a:extLst>
                  <a:ext uri="{FF2B5EF4-FFF2-40B4-BE49-F238E27FC236}">
                    <a16:creationId xmlns:a16="http://schemas.microsoft.com/office/drawing/2014/main" id="{F247B3E0-E74C-8338-7759-93D2368DF099}"/>
                  </a:ext>
                </a:extLst>
              </p:cNvPr>
              <p:cNvSpPr txBox="1">
                <a:spLocks noRot="1" noChangeAspect="1" noMove="1" noResize="1" noEditPoints="1" noAdjustHandles="1" noChangeArrowheads="1" noChangeShapeType="1" noTextEdit="1"/>
              </p:cNvSpPr>
              <p:nvPr/>
            </p:nvSpPr>
            <p:spPr>
              <a:xfrm>
                <a:off x="490134" y="1380997"/>
                <a:ext cx="5245825" cy="3623236"/>
              </a:xfrm>
              <a:prstGeom prst="rect">
                <a:avLst/>
              </a:prstGeom>
              <a:blipFill>
                <a:blip r:embed="rId3"/>
                <a:stretch>
                  <a:fillRect l="-929" t="-3030" r="-929"/>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04C9BE0B-C284-6AAF-2C23-893AF6398B14}"/>
              </a:ext>
            </a:extLst>
          </p:cNvPr>
          <p:cNvGrpSpPr/>
          <p:nvPr/>
        </p:nvGrpSpPr>
        <p:grpSpPr>
          <a:xfrm>
            <a:off x="5687798" y="-2665035"/>
            <a:ext cx="6319259" cy="2051460"/>
            <a:chOff x="5836189" y="945492"/>
            <a:chExt cx="6170868" cy="2003287"/>
          </a:xfrm>
        </p:grpSpPr>
        <p:pic>
          <p:nvPicPr>
            <p:cNvPr id="46" name="图片 45">
              <a:extLst>
                <a:ext uri="{FF2B5EF4-FFF2-40B4-BE49-F238E27FC236}">
                  <a16:creationId xmlns:a16="http://schemas.microsoft.com/office/drawing/2014/main" id="{A17FEF51-2C3E-B067-3FB2-31260B117D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9770EBD-5783-BA2E-9198-1C0426CA86A9}"/>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47" name="文本框 46">
                  <a:extLst>
                    <a:ext uri="{FF2B5EF4-FFF2-40B4-BE49-F238E27FC236}">
                      <a16:creationId xmlns:a16="http://schemas.microsoft.com/office/drawing/2014/main" id="{B9770EBD-5783-BA2E-9198-1C0426CA86A9}"/>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6"/>
                  <a:stretch>
                    <a:fillRect r="-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B17078D-2110-3D60-4524-4E5DFA6ADF56}"/>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48" name="文本框 47">
                  <a:extLst>
                    <a:ext uri="{FF2B5EF4-FFF2-40B4-BE49-F238E27FC236}">
                      <a16:creationId xmlns:a16="http://schemas.microsoft.com/office/drawing/2014/main" id="{7B17078D-2110-3D60-4524-4E5DFA6ADF56}"/>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7"/>
                  <a:stretch>
                    <a:fillRect r="-103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9929332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C2DC9-9EC9-B74F-3104-815F2F7294C5}"/>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D2C59F7-CFC6-ACB4-C7FF-6821EC90059F}"/>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grpSp>
        <p:nvGrpSpPr>
          <p:cNvPr id="6" name="组合 5">
            <a:extLst>
              <a:ext uri="{FF2B5EF4-FFF2-40B4-BE49-F238E27FC236}">
                <a16:creationId xmlns:a16="http://schemas.microsoft.com/office/drawing/2014/main" id="{A62A373E-19CF-8F3E-0B90-13DD2D2BF09F}"/>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7D9BA73-6029-5BB9-4A8F-BD2FBFCE84A2}"/>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2BEA1063-A657-55D1-9FBD-2AC0D5C6C928}"/>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09183F2A-3894-A64E-61B4-26218568D38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6806C23C-2145-0A84-84C3-66D8A95AE45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C54638F1-D60E-F0C5-0772-FE947B1622FF}"/>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5773DD16-606C-9B1B-97F4-A1E0F4AC1C4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EEF4C9-D75F-146A-F55C-824FA137D2A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3F816689-24B4-3468-6561-64100D78560A}"/>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创新点总结</a:t>
              </a:r>
            </a:p>
          </p:txBody>
        </p:sp>
      </p:grpSp>
      <p:cxnSp>
        <p:nvCxnSpPr>
          <p:cNvPr id="16" name="直接连接符 15">
            <a:extLst>
              <a:ext uri="{FF2B5EF4-FFF2-40B4-BE49-F238E27FC236}">
                <a16:creationId xmlns:a16="http://schemas.microsoft.com/office/drawing/2014/main" id="{4926B278-31F9-197D-4C94-F009B84AEF26}"/>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86442ED-61F3-8501-CDCB-982955DF6DF3}"/>
              </a:ext>
            </a:extLst>
          </p:cNvPr>
          <p:cNvSpPr txBox="1"/>
          <p:nvPr/>
        </p:nvSpPr>
        <p:spPr>
          <a:xfrm>
            <a:off x="52714" y="3937481"/>
            <a:ext cx="6800754" cy="1631216"/>
          </a:xfrm>
          <a:prstGeom prst="rect">
            <a:avLst/>
          </a:prstGeom>
          <a:noFill/>
        </p:spPr>
        <p:txBody>
          <a:bodyPr wrap="square" rtlCol="0">
            <a:spAutoFit/>
          </a:bodyPr>
          <a:lstStyle/>
          <a:p>
            <a:pPr algn="just"/>
            <a:r>
              <a:rPr lang="zh-CN" altLang="en-US" sz="2000" dirty="0">
                <a:latin typeface="Times New Roman" panose="02020603050405020304" pitchFamily="18" charset="0"/>
                <a:ea typeface="苹方-简" panose="020B0400000000000000" pitchFamily="34" charset="-122"/>
              </a:rPr>
              <a:t>扩散模型仅仅使用</a:t>
            </a:r>
            <a:r>
              <a:rPr lang="en-US" altLang="zh-CN" sz="2000" dirty="0">
                <a:latin typeface="Times New Roman" panose="02020603050405020304" pitchFamily="18" charset="0"/>
                <a:ea typeface="苹方-简" panose="020B0400000000000000" pitchFamily="34" charset="-122"/>
              </a:rPr>
              <a:t>MSE</a:t>
            </a:r>
            <a:r>
              <a:rPr lang="zh-CN" altLang="en-US" sz="2000" dirty="0">
                <a:latin typeface="Times New Roman" panose="02020603050405020304" pitchFamily="18" charset="0"/>
                <a:ea typeface="苹方-简" panose="020B0400000000000000" pitchFamily="34" charset="-122"/>
              </a:rPr>
              <a:t>损失函数，由此模型对于全局信息与边缘结构信息的差异都作同样的惩罚，导致边缘信息被“平滑化”。因此，我们计划提出一种新的图像评价方法，让模型在关注全局结构的同时也能够对于物体边缘的特征进行特别关注，从而解决物体边缘被“平滑化”的问题</a:t>
            </a:r>
            <a:endParaRPr lang="en-US" altLang="zh-CN" sz="2000" dirty="0">
              <a:latin typeface="Times New Roman" panose="02020603050405020304" pitchFamily="18" charset="0"/>
              <a:ea typeface="苹方-简" panose="020B0400000000000000" pitchFamily="34" charset="-122"/>
            </a:endParaRPr>
          </a:p>
        </p:txBody>
      </p:sp>
      <p:sp>
        <p:nvSpPr>
          <p:cNvPr id="18" name="文本框 17">
            <a:extLst>
              <a:ext uri="{FF2B5EF4-FFF2-40B4-BE49-F238E27FC236}">
                <a16:creationId xmlns:a16="http://schemas.microsoft.com/office/drawing/2014/main" id="{84983F06-335D-FF73-44A1-2C388FCF94D9}"/>
              </a:ext>
            </a:extLst>
          </p:cNvPr>
          <p:cNvSpPr txBox="1"/>
          <p:nvPr/>
        </p:nvSpPr>
        <p:spPr>
          <a:xfrm>
            <a:off x="-1" y="921646"/>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一：为深度图的生成提供更丰富的</a:t>
            </a:r>
            <a:r>
              <a:rPr lang="zh-CN" altLang="en-US" b="1" dirty="0">
                <a:solidFill>
                  <a:schemeClr val="bg1"/>
                </a:solidFill>
              </a:rPr>
              <a:t>语义信息</a:t>
            </a:r>
            <a:endParaRPr lang="zh-CN" altLang="en-US" sz="2400" b="1" dirty="0">
              <a:solidFill>
                <a:schemeClr val="bg1"/>
              </a:solidFill>
            </a:endParaRPr>
          </a:p>
        </p:txBody>
      </p:sp>
      <p:sp>
        <p:nvSpPr>
          <p:cNvPr id="19" name="文本框 18">
            <a:extLst>
              <a:ext uri="{FF2B5EF4-FFF2-40B4-BE49-F238E27FC236}">
                <a16:creationId xmlns:a16="http://schemas.microsoft.com/office/drawing/2014/main" id="{5084238D-5191-F75D-EE4A-E48A81A3E04F}"/>
              </a:ext>
            </a:extLst>
          </p:cNvPr>
          <p:cNvSpPr txBox="1"/>
          <p:nvPr/>
        </p:nvSpPr>
        <p:spPr>
          <a:xfrm>
            <a:off x="0" y="3461430"/>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二：用注重细节的评价方法指导模型学习</a:t>
            </a:r>
          </a:p>
        </p:txBody>
      </p:sp>
      <p:sp>
        <p:nvSpPr>
          <p:cNvPr id="22" name="文本框 21">
            <a:extLst>
              <a:ext uri="{FF2B5EF4-FFF2-40B4-BE49-F238E27FC236}">
                <a16:creationId xmlns:a16="http://schemas.microsoft.com/office/drawing/2014/main" id="{7A42BDAB-D0DF-8EF8-5CA9-7CA82901E255}"/>
              </a:ext>
            </a:extLst>
          </p:cNvPr>
          <p:cNvSpPr txBox="1"/>
          <p:nvPr/>
        </p:nvSpPr>
        <p:spPr>
          <a:xfrm>
            <a:off x="52714" y="1390813"/>
            <a:ext cx="6800754" cy="1323439"/>
          </a:xfrm>
          <a:prstGeom prst="rect">
            <a:avLst/>
          </a:prstGeom>
          <a:noFill/>
        </p:spPr>
        <p:txBody>
          <a:bodyPr wrap="square" rtlCol="0">
            <a:spAutoFit/>
          </a:bodyPr>
          <a:lstStyle/>
          <a:p>
            <a:pPr algn="just"/>
            <a:r>
              <a:rPr lang="zh-CN" altLang="en-US" sz="2000" dirty="0">
                <a:latin typeface="Times New Roman" panose="02020603050405020304" pitchFamily="18" charset="0"/>
                <a:ea typeface="苹方-简" panose="020B0400000000000000" pitchFamily="34" charset="-122"/>
              </a:rPr>
              <a:t>由于条件扩散模型的知识先验都存储在其</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中，为了解决由于单步推理带来的边缘模糊现象，我们计划使用不同的图像预处理方法，来提供给</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更多的语义信息，使得</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能够从中学习到更多的从图像生成深度图的推理知识</a:t>
            </a:r>
            <a:r>
              <a:rPr lang="en-US" altLang="zh-CN" sz="2000" dirty="0">
                <a:latin typeface="Times New Roman" panose="02020603050405020304" pitchFamily="18" charset="0"/>
                <a:ea typeface="苹方-简" panose="020B0400000000000000" pitchFamily="34" charset="-122"/>
              </a:rPr>
              <a:t>. </a:t>
            </a:r>
          </a:p>
        </p:txBody>
      </p:sp>
      <p:grpSp>
        <p:nvGrpSpPr>
          <p:cNvPr id="23" name="组合 22">
            <a:extLst>
              <a:ext uri="{FF2B5EF4-FFF2-40B4-BE49-F238E27FC236}">
                <a16:creationId xmlns:a16="http://schemas.microsoft.com/office/drawing/2014/main" id="{6EC5F6AB-39A6-1B16-F87B-892E569D8931}"/>
              </a:ext>
            </a:extLst>
          </p:cNvPr>
          <p:cNvGrpSpPr/>
          <p:nvPr/>
        </p:nvGrpSpPr>
        <p:grpSpPr>
          <a:xfrm>
            <a:off x="8171006" y="2823383"/>
            <a:ext cx="2469401" cy="3797856"/>
            <a:chOff x="6434910" y="498416"/>
            <a:chExt cx="3909562" cy="5864344"/>
          </a:xfrm>
        </p:grpSpPr>
        <p:pic>
          <p:nvPicPr>
            <p:cNvPr id="24" name="图片 23">
              <a:extLst>
                <a:ext uri="{FF2B5EF4-FFF2-40B4-BE49-F238E27FC236}">
                  <a16:creationId xmlns:a16="http://schemas.microsoft.com/office/drawing/2014/main" id="{94EF2F81-9A37-CAE9-856C-3371728B2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5" name="连接符: 曲线 24">
              <a:extLst>
                <a:ext uri="{FF2B5EF4-FFF2-40B4-BE49-F238E27FC236}">
                  <a16:creationId xmlns:a16="http://schemas.microsoft.com/office/drawing/2014/main" id="{944647ED-C941-A891-62E9-8907154B467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D20B183A-DB44-3C1C-FBE2-EE890171F09B}"/>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9326D741-05C8-26E4-641C-882C773C57EA}"/>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A0ABD4C8-89FC-45B6-E6A2-0F4C15D672AB}"/>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7A408481-C939-4254-ED7B-1AADE20E054E}"/>
              </a:ext>
            </a:extLst>
          </p:cNvPr>
          <p:cNvGrpSpPr/>
          <p:nvPr/>
        </p:nvGrpSpPr>
        <p:grpSpPr>
          <a:xfrm>
            <a:off x="7013484" y="944526"/>
            <a:ext cx="5178516" cy="1569661"/>
            <a:chOff x="5836189" y="945492"/>
            <a:chExt cx="6170868" cy="2003287"/>
          </a:xfrm>
        </p:grpSpPr>
        <p:pic>
          <p:nvPicPr>
            <p:cNvPr id="36" name="图片 35">
              <a:extLst>
                <a:ext uri="{FF2B5EF4-FFF2-40B4-BE49-F238E27FC236}">
                  <a16:creationId xmlns:a16="http://schemas.microsoft.com/office/drawing/2014/main" id="{AB86655F-31C9-0B4B-C1CD-57A12F349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49D85F8-F7DB-0887-FB1B-67BEC00797F1}"/>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37" name="文本框 36">
                  <a:extLst>
                    <a:ext uri="{FF2B5EF4-FFF2-40B4-BE49-F238E27FC236}">
                      <a16:creationId xmlns:a16="http://schemas.microsoft.com/office/drawing/2014/main" id="{549D85F8-F7DB-0887-FB1B-67BEC00797F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4"/>
                  <a:stretch>
                    <a:fillRect r="-34783"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0612244-7EA0-54F0-EB0A-1D5CBC95DAD7}"/>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38" name="文本框 37">
                  <a:extLst>
                    <a:ext uri="{FF2B5EF4-FFF2-40B4-BE49-F238E27FC236}">
                      <a16:creationId xmlns:a16="http://schemas.microsoft.com/office/drawing/2014/main" id="{D0612244-7EA0-54F0-EB0A-1D5CBC95DAD7}"/>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5"/>
                  <a:stretch>
                    <a:fillRect r="-129167" b="-294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7379217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hlinkClick r:id="rId2" action="ppaction://hlinksldjump"/>
            <a:extLst>
              <a:ext uri="{FF2B5EF4-FFF2-40B4-BE49-F238E27FC236}">
                <a16:creationId xmlns:a16="http://schemas.microsoft.com/office/drawing/2014/main" id="{63FA9B95-B86C-DA95-B186-8E8C03C454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4523" y="594508"/>
            <a:ext cx="8555274" cy="6206544"/>
          </a:xfrm>
          <a:prstGeom prst="rect">
            <a:avLst/>
          </a:prstGeom>
        </p:spPr>
      </p:pic>
      <p:sp>
        <p:nvSpPr>
          <p:cNvPr id="3" name="灯片编号占位符 2">
            <a:extLst>
              <a:ext uri="{FF2B5EF4-FFF2-40B4-BE49-F238E27FC236}">
                <a16:creationId xmlns:a16="http://schemas.microsoft.com/office/drawing/2014/main" id="{44EE4AFE-739F-90AC-4765-B0F041AB354B}"/>
              </a:ext>
            </a:extLst>
          </p:cNvPr>
          <p:cNvSpPr>
            <a:spLocks noGrp="1"/>
          </p:cNvSpPr>
          <p:nvPr>
            <p:ph type="sldNum" sz="quarter" idx="12"/>
          </p:nvPr>
        </p:nvSpPr>
        <p:spPr/>
        <p:txBody>
          <a:bodyPr/>
          <a:lstStyle/>
          <a:p>
            <a:fld id="{0C913308-F349-4B6D-A68A-DD1791B4A57B}" type="slidenum">
              <a:rPr lang="zh-CN" altLang="en-US" smtClean="0"/>
              <a:pPr/>
              <a:t>18</a:t>
            </a:fld>
            <a:endParaRPr lang="zh-CN" altLang="en-US"/>
          </a:p>
        </p:txBody>
      </p:sp>
      <p:grpSp>
        <p:nvGrpSpPr>
          <p:cNvPr id="4" name="组合 3">
            <a:extLst>
              <a:ext uri="{FF2B5EF4-FFF2-40B4-BE49-F238E27FC236}">
                <a16:creationId xmlns:a16="http://schemas.microsoft.com/office/drawing/2014/main" id="{51B57877-F21B-74D6-807C-7F82190CC99E}"/>
              </a:ext>
            </a:extLst>
          </p:cNvPr>
          <p:cNvGrpSpPr/>
          <p:nvPr/>
        </p:nvGrpSpPr>
        <p:grpSpPr>
          <a:xfrm>
            <a:off x="-63871" y="-1"/>
            <a:ext cx="2688299" cy="816704"/>
            <a:chOff x="-47903" y="-1"/>
            <a:chExt cx="2016224" cy="612528"/>
          </a:xfrm>
        </p:grpSpPr>
        <p:grpSp>
          <p:nvGrpSpPr>
            <p:cNvPr id="5" name="组合 4">
              <a:extLst>
                <a:ext uri="{FF2B5EF4-FFF2-40B4-BE49-F238E27FC236}">
                  <a16:creationId xmlns:a16="http://schemas.microsoft.com/office/drawing/2014/main" id="{5A4328FE-2082-66D4-7DC1-377E164B0D63}"/>
                </a:ext>
              </a:extLst>
            </p:cNvPr>
            <p:cNvGrpSpPr/>
            <p:nvPr/>
          </p:nvGrpSpPr>
          <p:grpSpPr>
            <a:xfrm rot="16200000" flipV="1">
              <a:off x="575581" y="-575581"/>
              <a:ext cx="612528" cy="1763687"/>
              <a:chOff x="604102" y="1472231"/>
              <a:chExt cx="1075775" cy="2025311"/>
            </a:xfrm>
          </p:grpSpPr>
          <p:grpSp>
            <p:nvGrpSpPr>
              <p:cNvPr id="7" name="组合 6">
                <a:extLst>
                  <a:ext uri="{FF2B5EF4-FFF2-40B4-BE49-F238E27FC236}">
                    <a16:creationId xmlns:a16="http://schemas.microsoft.com/office/drawing/2014/main" id="{DA08410D-5552-C8D6-9D3E-2021C70A303A}"/>
                  </a:ext>
                </a:extLst>
              </p:cNvPr>
              <p:cNvGrpSpPr/>
              <p:nvPr/>
            </p:nvGrpSpPr>
            <p:grpSpPr>
              <a:xfrm>
                <a:off x="755576" y="1472231"/>
                <a:ext cx="768913" cy="2025311"/>
                <a:chOff x="1477543" y="820837"/>
                <a:chExt cx="6180820" cy="2974028"/>
              </a:xfrm>
            </p:grpSpPr>
            <p:sp>
              <p:nvSpPr>
                <p:cNvPr id="10" name="矩形 9">
                  <a:extLst>
                    <a:ext uri="{FF2B5EF4-FFF2-40B4-BE49-F238E27FC236}">
                      <a16:creationId xmlns:a16="http://schemas.microsoft.com/office/drawing/2014/main" id="{CEBD0F4A-B41B-4D06-0B1A-3DCE390EA71F}"/>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22BA090-85B5-0DBF-B875-3C9C1EC5CE3B}"/>
                    </a:ext>
                  </a:extLst>
                </p:cNvPr>
                <p:cNvSpPr/>
                <p:nvPr/>
              </p:nvSpPr>
              <p:spPr>
                <a:xfrm flipH="1">
                  <a:off x="7174277" y="820837"/>
                  <a:ext cx="484086" cy="762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9DC7157D-96DA-2210-B910-9E50D0BE28C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314142F9-8675-81E7-98A5-E6B2923C7D16}"/>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2EA869D-8AEA-CC0E-97E8-2560EB56EE3E}"/>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8E8D355-7FF7-2C74-CBA0-2A783935DD7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部分实验结果</a:t>
              </a:r>
            </a:p>
          </p:txBody>
        </p:sp>
      </p:grpSp>
      <p:sp>
        <p:nvSpPr>
          <p:cNvPr id="13" name="文本框 12">
            <a:extLst>
              <a:ext uri="{FF2B5EF4-FFF2-40B4-BE49-F238E27FC236}">
                <a16:creationId xmlns:a16="http://schemas.microsoft.com/office/drawing/2014/main" id="{359E708D-89CD-EF9B-5C45-4F4562A78AF3}"/>
              </a:ext>
            </a:extLst>
          </p:cNvPr>
          <p:cNvSpPr txBox="1"/>
          <p:nvPr/>
        </p:nvSpPr>
        <p:spPr>
          <a:xfrm>
            <a:off x="8618130" y="1721106"/>
            <a:ext cx="3447082" cy="1754326"/>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从左到右依次为：“原图像”，“多步扩散的深度图”，“单步扩散的深度图”，“使用快速傅里叶变化提取高频部分信息作为辅助的训练结果”以及“使用预训练模型辅助的训练结果”</a:t>
            </a:r>
          </a:p>
        </p:txBody>
      </p:sp>
      <p:sp>
        <p:nvSpPr>
          <p:cNvPr id="14" name="文本框 13">
            <a:extLst>
              <a:ext uri="{FF2B5EF4-FFF2-40B4-BE49-F238E27FC236}">
                <a16:creationId xmlns:a16="http://schemas.microsoft.com/office/drawing/2014/main" id="{5D0659BA-B585-7427-B78F-3EC569C8471D}"/>
              </a:ext>
            </a:extLst>
          </p:cNvPr>
          <p:cNvSpPr txBox="1"/>
          <p:nvPr/>
        </p:nvSpPr>
        <p:spPr>
          <a:xfrm>
            <a:off x="8618130" y="3538710"/>
            <a:ext cx="3447082" cy="2215991"/>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对比第一二列，可以看出，从多步推理改为单步推理后，生成图像的细节部分很差。同时对于深度信息的提取也有少许变差</a:t>
            </a:r>
            <a:endParaRPr lang="en-US" altLang="zh-CN" sz="1800" dirty="0">
              <a:latin typeface="苹方-简" panose="020B0400000000000000" pitchFamily="34" charset="-122"/>
              <a:ea typeface="苹方-简" panose="020B0400000000000000" pitchFamily="34" charset="-122"/>
            </a:endParaRPr>
          </a:p>
          <a:p>
            <a:pPr algn="just"/>
            <a:endParaRPr lang="en-US" altLang="zh-CN" sz="1200" dirty="0">
              <a:latin typeface="苹方-简" panose="020B0400000000000000" pitchFamily="34" charset="-122"/>
              <a:ea typeface="苹方-简" panose="020B0400000000000000" pitchFamily="34" charset="-122"/>
            </a:endParaRPr>
          </a:p>
          <a:p>
            <a:pPr algn="just"/>
            <a:r>
              <a:rPr lang="zh-CN" altLang="en-US" sz="1800" dirty="0">
                <a:latin typeface="苹方-简" panose="020B0400000000000000" pitchFamily="34" charset="-122"/>
                <a:ea typeface="苹方-简" panose="020B0400000000000000" pitchFamily="34" charset="-122"/>
              </a:rPr>
              <a:t>在使用预训练模型辅助后</a:t>
            </a:r>
            <a:r>
              <a:rPr lang="en-US" altLang="zh-CN" sz="1800" dirty="0">
                <a:latin typeface="苹方-简" panose="020B0400000000000000" pitchFamily="34" charset="-122"/>
                <a:ea typeface="苹方-简" panose="020B0400000000000000" pitchFamily="34" charset="-122"/>
              </a:rPr>
              <a:t>(</a:t>
            </a:r>
            <a:r>
              <a:rPr lang="zh-CN" altLang="en-US" sz="1800" dirty="0">
                <a:latin typeface="苹方-简" panose="020B0400000000000000" pitchFamily="34" charset="-122"/>
                <a:ea typeface="苹方-简" panose="020B0400000000000000" pitchFamily="34" charset="-122"/>
              </a:rPr>
              <a:t>第五列</a:t>
            </a:r>
            <a:r>
              <a:rPr lang="en-US" altLang="zh-CN" sz="1800" dirty="0">
                <a:latin typeface="苹方-简" panose="020B0400000000000000" pitchFamily="34" charset="-122"/>
                <a:ea typeface="苹方-简" panose="020B0400000000000000" pitchFamily="34" charset="-122"/>
              </a:rPr>
              <a:t>)</a:t>
            </a:r>
            <a:r>
              <a:rPr lang="zh-CN" altLang="en-US" sz="1800" dirty="0">
                <a:latin typeface="苹方-简" panose="020B0400000000000000" pitchFamily="34" charset="-122"/>
                <a:ea typeface="苹方-简" panose="020B0400000000000000" pitchFamily="34" charset="-122"/>
              </a:rPr>
              <a:t>，图像深度信息提取能力以及细节保留都有所改善</a:t>
            </a:r>
          </a:p>
        </p:txBody>
      </p:sp>
    </p:spTree>
    <p:extLst>
      <p:ext uri="{BB962C8B-B14F-4D97-AF65-F5344CB8AC3E}">
        <p14:creationId xmlns:p14="http://schemas.microsoft.com/office/powerpoint/2010/main" val="283093313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nvGrpSpPr>
          <p:cNvPr id="7" name="组合 6">
            <a:extLst>
              <a:ext uri="{FF2B5EF4-FFF2-40B4-BE49-F238E27FC236}">
                <a16:creationId xmlns:a16="http://schemas.microsoft.com/office/drawing/2014/main" id="{15BB4600-5F18-40C6-BF5E-E8C78820B854}"/>
              </a:ext>
            </a:extLst>
          </p:cNvPr>
          <p:cNvGrpSpPr/>
          <p:nvPr/>
        </p:nvGrpSpPr>
        <p:grpSpPr>
          <a:xfrm>
            <a:off x="805473" y="1796820"/>
            <a:ext cx="1434367" cy="2866573"/>
            <a:chOff x="604102" y="1347614"/>
            <a:chExt cx="1075775" cy="2149930"/>
          </a:xfrm>
        </p:grpSpPr>
        <p:grpSp>
          <p:nvGrpSpPr>
            <p:cNvPr id="3" name="组合 2"/>
            <p:cNvGrpSpPr/>
            <p:nvPr/>
          </p:nvGrpSpPr>
          <p:grpSpPr>
            <a:xfrm>
              <a:off x="755576" y="1347614"/>
              <a:ext cx="806989" cy="2149930"/>
              <a:chOff x="1477543" y="637844"/>
              <a:chExt cx="6486890" cy="3157021"/>
            </a:xfrm>
          </p:grpSpPr>
          <p:sp>
            <p:nvSpPr>
              <p:cNvPr id="4" name="矩形 3"/>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5" name="矩形 4"/>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6" name="矩形 5"/>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sp>
          <p:nvSpPr>
            <p:cNvPr id="9" name="文本框 8"/>
            <p:cNvSpPr txBox="1"/>
            <p:nvPr/>
          </p:nvSpPr>
          <p:spPr>
            <a:xfrm>
              <a:off x="812015" y="1858649"/>
              <a:ext cx="692497" cy="1127860"/>
            </a:xfrm>
            <a:prstGeom prst="rect">
              <a:avLst/>
            </a:prstGeom>
            <a:noFill/>
          </p:spPr>
          <p:txBody>
            <a:bodyPr vert="eaVert" wrap="square" rtlCol="0">
              <a:spAutoFit/>
            </a:bodyPr>
            <a:lstStyle/>
            <a:p>
              <a:r>
                <a:rPr lang="zh-CN" altLang="en-US" sz="4800" b="1" dirty="0">
                  <a:cs typeface="+mn-ea"/>
                </a:rPr>
                <a:t>目录</a:t>
              </a:r>
            </a:p>
          </p:txBody>
        </p:sp>
        <p:cxnSp>
          <p:nvCxnSpPr>
            <p:cNvPr id="10" name="直接连接符 9"/>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B756C28-8A60-4AF9-BAA9-62973E22580C}"/>
              </a:ext>
            </a:extLst>
          </p:cNvPr>
          <p:cNvGrpSpPr/>
          <p:nvPr/>
        </p:nvGrpSpPr>
        <p:grpSpPr>
          <a:xfrm>
            <a:off x="3599724" y="1610532"/>
            <a:ext cx="4526413" cy="1107996"/>
            <a:chOff x="3212859" y="1207896"/>
            <a:chExt cx="3394810" cy="830997"/>
          </a:xfrm>
        </p:grpSpPr>
        <p:sp>
          <p:nvSpPr>
            <p:cNvPr id="14" name="文本框 13"/>
            <p:cNvSpPr txBox="1"/>
            <p:nvPr/>
          </p:nvSpPr>
          <p:spPr>
            <a:xfrm>
              <a:off x="3212859" y="1207896"/>
              <a:ext cx="3394810" cy="777232"/>
            </a:xfrm>
            <a:prstGeom prst="rect">
              <a:avLst/>
            </a:prstGeom>
            <a:noFill/>
          </p:spPr>
          <p:txBody>
            <a:bodyPr vert="horz" wrap="square" rtlCol="0">
              <a:spAutoFit/>
            </a:bodyPr>
            <a:lstStyle/>
            <a:p>
              <a:r>
                <a:rPr lang="en-US" altLang="zh-CN" sz="1867" b="1" dirty="0">
                  <a:latin typeface="+mn-ea"/>
                  <a:cs typeface="+mn-ea"/>
                </a:rPr>
                <a:t>Part 01</a:t>
              </a:r>
            </a:p>
            <a:p>
              <a:r>
                <a:rPr lang="zh-CN" altLang="en-US" sz="2667" b="1" dirty="0">
                  <a:latin typeface="+mn-ea"/>
                  <a:cs typeface="+mn-ea"/>
                </a:rPr>
                <a:t>选题背景</a:t>
              </a:r>
              <a:endParaRPr lang="en-US" altLang="zh-CN" sz="2667" b="1" dirty="0">
                <a:latin typeface="+mn-ea"/>
                <a:cs typeface="+mn-ea"/>
              </a:endParaRPr>
            </a:p>
            <a:p>
              <a:r>
                <a:rPr lang="en-US" altLang="zh-CN" sz="1600" b="1" dirty="0">
                  <a:latin typeface="+mn-ea"/>
                  <a:cs typeface="+mn-ea"/>
                </a:rPr>
                <a:t>background</a:t>
              </a:r>
              <a:endParaRPr lang="zh-CN" altLang="en-US" sz="1600" b="1" dirty="0">
                <a:latin typeface="+mn-ea"/>
                <a:cs typeface="+mn-ea"/>
              </a:endParaRPr>
            </a:p>
          </p:txBody>
        </p:sp>
        <p:cxnSp>
          <p:nvCxnSpPr>
            <p:cNvPr id="26" name="直接连接符 25"/>
            <p:cNvCxnSpPr>
              <a:cxnSpLocks/>
            </p:cNvCxnSpPr>
            <p:nvPr/>
          </p:nvCxnSpPr>
          <p:spPr>
            <a:xfrm>
              <a:off x="3284867" y="203889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C4818E3-61B0-4B38-A0CF-F4ACC9AEB0AF}"/>
              </a:ext>
            </a:extLst>
          </p:cNvPr>
          <p:cNvGrpSpPr/>
          <p:nvPr/>
        </p:nvGrpSpPr>
        <p:grpSpPr>
          <a:xfrm>
            <a:off x="3599724" y="4130215"/>
            <a:ext cx="4526413" cy="1107996"/>
            <a:chOff x="3212859" y="3097656"/>
            <a:chExt cx="3394810" cy="830997"/>
          </a:xfrm>
        </p:grpSpPr>
        <p:sp>
          <p:nvSpPr>
            <p:cNvPr id="17" name="文本框 16"/>
            <p:cNvSpPr txBox="1"/>
            <p:nvPr/>
          </p:nvSpPr>
          <p:spPr>
            <a:xfrm>
              <a:off x="3212859" y="3097656"/>
              <a:ext cx="3394810" cy="777232"/>
            </a:xfrm>
            <a:prstGeom prst="rect">
              <a:avLst/>
            </a:prstGeom>
            <a:noFill/>
          </p:spPr>
          <p:txBody>
            <a:bodyPr vert="horz" wrap="square" rtlCol="0">
              <a:spAutoFit/>
            </a:bodyPr>
            <a:lstStyle/>
            <a:p>
              <a:r>
                <a:rPr lang="en-US" altLang="zh-CN" sz="1867" b="1" dirty="0">
                  <a:latin typeface="+mn-ea"/>
                  <a:cs typeface="+mn-ea"/>
                </a:rPr>
                <a:t>Part 03</a:t>
              </a:r>
            </a:p>
            <a:p>
              <a:r>
                <a:rPr lang="zh-CN" altLang="en-US" sz="2667" b="1" dirty="0">
                  <a:latin typeface="+mn-ea"/>
                  <a:cs typeface="+mn-ea"/>
                </a:rPr>
                <a:t>理论依据与研究内容</a:t>
              </a:r>
              <a:endParaRPr lang="en-US" altLang="zh-CN" sz="2667" b="1" dirty="0">
                <a:latin typeface="+mn-ea"/>
                <a:cs typeface="+mn-ea"/>
              </a:endParaRPr>
            </a:p>
            <a:p>
              <a:r>
                <a:rPr lang="en-US" altLang="zh-CN" sz="1600" b="1" dirty="0">
                  <a:latin typeface="+mn-ea"/>
                  <a:cs typeface="+mn-ea"/>
                </a:rPr>
                <a:t>Research Content and Theory</a:t>
              </a:r>
              <a:endParaRPr lang="zh-CN" altLang="en-US" sz="1600" b="1" dirty="0">
                <a:latin typeface="+mn-ea"/>
                <a:cs typeface="+mn-ea"/>
              </a:endParaRPr>
            </a:p>
          </p:txBody>
        </p:sp>
        <p:cxnSp>
          <p:nvCxnSpPr>
            <p:cNvPr id="28" name="直接连接符 27"/>
            <p:cNvCxnSpPr/>
            <p:nvPr/>
          </p:nvCxnSpPr>
          <p:spPr>
            <a:xfrm>
              <a:off x="3284867" y="392865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2ED4192-45D6-4F53-B272-24C6804A632A}"/>
              </a:ext>
            </a:extLst>
          </p:cNvPr>
          <p:cNvGrpSpPr/>
          <p:nvPr/>
        </p:nvGrpSpPr>
        <p:grpSpPr>
          <a:xfrm>
            <a:off x="7971709" y="1610532"/>
            <a:ext cx="2444771" cy="1119332"/>
            <a:chOff x="5978782" y="1207896"/>
            <a:chExt cx="1833578" cy="839499"/>
          </a:xfrm>
        </p:grpSpPr>
        <p:sp>
          <p:nvSpPr>
            <p:cNvPr id="20" name="文本框 19"/>
            <p:cNvSpPr txBox="1"/>
            <p:nvPr/>
          </p:nvSpPr>
          <p:spPr>
            <a:xfrm>
              <a:off x="5978782" y="1207896"/>
              <a:ext cx="1833578" cy="777232"/>
            </a:xfrm>
            <a:prstGeom prst="rect">
              <a:avLst/>
            </a:prstGeom>
            <a:noFill/>
          </p:spPr>
          <p:txBody>
            <a:bodyPr vert="horz" wrap="square" rtlCol="0">
              <a:spAutoFit/>
            </a:bodyPr>
            <a:lstStyle/>
            <a:p>
              <a:r>
                <a:rPr lang="en-US" altLang="zh-CN" sz="1867" b="1" dirty="0">
                  <a:latin typeface="+mn-ea"/>
                  <a:cs typeface="+mn-ea"/>
                </a:rPr>
                <a:t>Part 02</a:t>
              </a:r>
            </a:p>
            <a:p>
              <a:r>
                <a:rPr lang="zh-CN" altLang="en-US" sz="2667" b="1" dirty="0">
                  <a:latin typeface="+mn-ea"/>
                  <a:cs typeface="+mn-ea"/>
                </a:rPr>
                <a:t>研究现状</a:t>
              </a:r>
              <a:endParaRPr lang="en-US" altLang="zh-CN" sz="2667" b="1" dirty="0">
                <a:latin typeface="+mn-ea"/>
                <a:cs typeface="+mn-ea"/>
              </a:endParaRPr>
            </a:p>
            <a:p>
              <a:r>
                <a:rPr lang="en-US" altLang="zh-CN" sz="1600" b="1" dirty="0">
                  <a:latin typeface="+mn-ea"/>
                  <a:cs typeface="+mn-ea"/>
                </a:rPr>
                <a:t>Situation</a:t>
              </a:r>
              <a:endParaRPr lang="zh-CN" altLang="en-US" sz="1600" b="1" dirty="0">
                <a:latin typeface="+mn-ea"/>
                <a:cs typeface="+mn-ea"/>
              </a:endParaRPr>
            </a:p>
          </p:txBody>
        </p:sp>
        <p:cxnSp>
          <p:nvCxnSpPr>
            <p:cNvPr id="29" name="直接连接符 28"/>
            <p:cNvCxnSpPr/>
            <p:nvPr/>
          </p:nvCxnSpPr>
          <p:spPr>
            <a:xfrm>
              <a:off x="5978782" y="204739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DB023BA8-39CC-4BC9-B3D1-BD5E4687FE23}"/>
              </a:ext>
            </a:extLst>
          </p:cNvPr>
          <p:cNvGrpSpPr/>
          <p:nvPr/>
        </p:nvGrpSpPr>
        <p:grpSpPr>
          <a:xfrm>
            <a:off x="7971709" y="4130211"/>
            <a:ext cx="2444771" cy="1119332"/>
            <a:chOff x="5978782" y="3097656"/>
            <a:chExt cx="1833578" cy="839499"/>
          </a:xfrm>
        </p:grpSpPr>
        <p:sp>
          <p:nvSpPr>
            <p:cNvPr id="23" name="文本框 22"/>
            <p:cNvSpPr txBox="1"/>
            <p:nvPr/>
          </p:nvSpPr>
          <p:spPr>
            <a:xfrm>
              <a:off x="5978782" y="3097656"/>
              <a:ext cx="1833578" cy="777232"/>
            </a:xfrm>
            <a:prstGeom prst="rect">
              <a:avLst/>
            </a:prstGeom>
            <a:noFill/>
          </p:spPr>
          <p:txBody>
            <a:bodyPr vert="horz" wrap="square" rtlCol="0">
              <a:spAutoFit/>
            </a:bodyPr>
            <a:lstStyle/>
            <a:p>
              <a:r>
                <a:rPr lang="en-US" altLang="zh-CN" sz="1867" b="1" dirty="0">
                  <a:latin typeface="+mn-ea"/>
                  <a:cs typeface="+mn-ea"/>
                </a:rPr>
                <a:t>Part 04</a:t>
              </a:r>
            </a:p>
            <a:p>
              <a:r>
                <a:rPr lang="zh-CN" altLang="en-US" sz="2667" b="1" dirty="0">
                  <a:latin typeface="+mn-ea"/>
                  <a:cs typeface="+mn-ea"/>
                </a:rPr>
                <a:t>创新点总结</a:t>
              </a:r>
              <a:endParaRPr lang="en-US" altLang="zh-CN" sz="2667" b="1" dirty="0">
                <a:latin typeface="+mn-ea"/>
                <a:cs typeface="+mn-ea"/>
              </a:endParaRPr>
            </a:p>
            <a:p>
              <a:r>
                <a:rPr lang="en-US" altLang="zh-CN" sz="1600" b="1" dirty="0">
                  <a:latin typeface="+mn-ea"/>
                  <a:cs typeface="+mn-ea"/>
                </a:rPr>
                <a:t>Summary of Innovation</a:t>
              </a:r>
              <a:endParaRPr lang="zh-CN" altLang="en-US" sz="1600" b="1" dirty="0">
                <a:latin typeface="+mn-ea"/>
                <a:cs typeface="+mn-ea"/>
              </a:endParaRPr>
            </a:p>
          </p:txBody>
        </p:sp>
        <p:cxnSp>
          <p:nvCxnSpPr>
            <p:cNvPr id="30" name="直接连接符 29"/>
            <p:cNvCxnSpPr/>
            <p:nvPr/>
          </p:nvCxnSpPr>
          <p:spPr>
            <a:xfrm>
              <a:off x="5978782" y="393715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灯片编号占位符 7">
            <a:extLst>
              <a:ext uri="{FF2B5EF4-FFF2-40B4-BE49-F238E27FC236}">
                <a16:creationId xmlns:a16="http://schemas.microsoft.com/office/drawing/2014/main" id="{0CAC3C6A-3821-C4E2-F2E5-C44F209C6FC4}"/>
              </a:ext>
            </a:extLst>
          </p:cNvPr>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extLst>
      <p:ext uri="{BB962C8B-B14F-4D97-AF65-F5344CB8AC3E}">
        <p14:creationId xmlns:p14="http://schemas.microsoft.com/office/powerpoint/2010/main" val="22876312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9D97-DABC-5F32-FF70-9B8A4F05C094}"/>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A902648-CB5B-64F7-18FF-56A395808901}"/>
              </a:ext>
            </a:extLst>
          </p:cNvPr>
          <p:cNvSpPr>
            <a:spLocks noGrp="1"/>
          </p:cNvSpPr>
          <p:nvPr>
            <p:ph type="sldNum" sz="quarter" idx="12"/>
          </p:nvPr>
        </p:nvSpPr>
        <p:spPr/>
        <p:txBody>
          <a:bodyPr/>
          <a:lstStyle/>
          <a:p>
            <a:fld id="{0C913308-F349-4B6D-A68A-DD1791B4A57B}" type="slidenum">
              <a:rPr lang="zh-CN" altLang="en-US" smtClean="0"/>
              <a:t>19</a:t>
            </a:fld>
            <a:endParaRPr lang="zh-CN" altLang="en-US"/>
          </a:p>
        </p:txBody>
      </p:sp>
      <p:grpSp>
        <p:nvGrpSpPr>
          <p:cNvPr id="6" name="组合 5">
            <a:extLst>
              <a:ext uri="{FF2B5EF4-FFF2-40B4-BE49-F238E27FC236}">
                <a16:creationId xmlns:a16="http://schemas.microsoft.com/office/drawing/2014/main" id="{90843991-9CD9-BFD3-B176-A836F2AE85D7}"/>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47E7D79-9FFD-64ED-31A4-F051F5EE3F14}"/>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C40402D3-F7E5-DBA4-E3C9-1703B3C7E261}"/>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104A41C7-A3EF-4E42-9BE9-6B66FE94A47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746DAB70-99C6-C856-AF03-ACD5A601DFF3}"/>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572871B3-B593-2DBE-9487-038D4E566CE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1B5D81E1-C590-3A2F-1112-5FE90A528B4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D7BBAAE-1BC5-C073-2E7A-1945237638BD}"/>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6E2A515F-10CB-9EEF-A0D7-08C8EF881D3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研究计划</a:t>
              </a:r>
            </a:p>
          </p:txBody>
        </p:sp>
      </p:grpSp>
      <p:sp>
        <p:nvSpPr>
          <p:cNvPr id="5" name="文本框 4">
            <a:extLst>
              <a:ext uri="{FF2B5EF4-FFF2-40B4-BE49-F238E27FC236}">
                <a16:creationId xmlns:a16="http://schemas.microsoft.com/office/drawing/2014/main" id="{14A29AB8-A02F-22C2-3E04-37EB4776DC1C}"/>
              </a:ext>
            </a:extLst>
          </p:cNvPr>
          <p:cNvSpPr txBox="1"/>
          <p:nvPr/>
        </p:nvSpPr>
        <p:spPr>
          <a:xfrm>
            <a:off x="967125" y="1484784"/>
            <a:ext cx="10585176" cy="3561296"/>
          </a:xfrm>
          <a:prstGeom prst="rect">
            <a:avLst/>
          </a:prstGeom>
          <a:noFill/>
        </p:spPr>
        <p:txBody>
          <a:bodyPr wrap="square">
            <a:spAutoFit/>
          </a:bodyPr>
          <a:lstStyle/>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第一阶段（</a:t>
            </a:r>
            <a:r>
              <a:rPr lang="en-US" altLang="zh-CN" sz="1800" dirty="0">
                <a:latin typeface="Times New Roman" panose="02020603050405020304" pitchFamily="18" charset="0"/>
                <a:ea typeface="苹方-简" panose="020B0400000000000000" pitchFamily="34" charset="-122"/>
              </a:rPr>
              <a:t>2025.09-2025.11</a:t>
            </a:r>
            <a:r>
              <a:rPr lang="zh-CN" altLang="zh-CN" sz="1800" dirty="0">
                <a:latin typeface="Times New Roman" panose="02020603050405020304" pitchFamily="18" charset="0"/>
                <a:ea typeface="苹方-简" panose="020B0400000000000000" pitchFamily="34" charset="-122"/>
              </a:rPr>
              <a:t>）：准备阶段。查阅国内外相关文献，分析研究运用扩散模型的深度估计方法的具体步骤和深度学习框架。</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第二阶段（</a:t>
            </a:r>
            <a:r>
              <a:rPr lang="en-US" altLang="zh-CN" sz="1800" dirty="0">
                <a:latin typeface="Times New Roman" panose="02020603050405020304" pitchFamily="18" charset="0"/>
                <a:ea typeface="苹方-简" panose="020B0400000000000000" pitchFamily="34" charset="-122"/>
              </a:rPr>
              <a:t>2025.12-2026.03</a:t>
            </a:r>
            <a:r>
              <a:rPr lang="zh-CN" altLang="zh-CN" sz="1800" dirty="0">
                <a:latin typeface="Times New Roman" panose="02020603050405020304" pitchFamily="18" charset="0"/>
                <a:ea typeface="苹方-简" panose="020B0400000000000000" pitchFamily="34" charset="-122"/>
              </a:rPr>
              <a:t>）：设计阶段。明确研究思路，设计程序调试程序。</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第三阶段（</a:t>
            </a:r>
            <a:r>
              <a:rPr lang="en-US" altLang="zh-CN" sz="1800" dirty="0">
                <a:latin typeface="Times New Roman" panose="02020603050405020304" pitchFamily="18" charset="0"/>
                <a:ea typeface="苹方-简" panose="020B0400000000000000" pitchFamily="34" charset="-122"/>
              </a:rPr>
              <a:t>2026.05-2026.06</a:t>
            </a:r>
            <a:r>
              <a:rPr lang="zh-CN" altLang="zh-CN" sz="1800" dirty="0">
                <a:latin typeface="Times New Roman" panose="02020603050405020304" pitchFamily="18" charset="0"/>
                <a:ea typeface="苹方-简" panose="020B0400000000000000" pitchFamily="34" charset="-122"/>
              </a:rPr>
              <a:t>）：</a:t>
            </a:r>
            <a:r>
              <a:rPr lang="zh-CN" altLang="en-US" sz="1800" dirty="0">
                <a:latin typeface="Times New Roman" panose="02020603050405020304" pitchFamily="18" charset="0"/>
                <a:ea typeface="苹方-简" panose="020B0400000000000000" pitchFamily="34" charset="-122"/>
              </a:rPr>
              <a:t>算法</a:t>
            </a:r>
            <a:r>
              <a:rPr lang="zh-CN" altLang="zh-CN" sz="1800" dirty="0">
                <a:latin typeface="Times New Roman" panose="02020603050405020304" pitchFamily="18" charset="0"/>
                <a:ea typeface="苹方-简" panose="020B0400000000000000" pitchFamily="34" charset="-122"/>
              </a:rPr>
              <a:t>实现阶段。实现在第二阶段所设计的算法</a:t>
            </a:r>
            <a:r>
              <a:rPr lang="zh-CN" altLang="en-US" sz="1800" dirty="0">
                <a:latin typeface="Times New Roman" panose="02020603050405020304" pitchFamily="18" charset="0"/>
                <a:ea typeface="苹方-简" panose="020B0400000000000000" pitchFamily="34" charset="-122"/>
              </a:rPr>
              <a:t>。</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第四阶段（</a:t>
            </a:r>
            <a:r>
              <a:rPr lang="en-US" altLang="zh-CN" sz="1800" dirty="0">
                <a:latin typeface="Times New Roman" panose="02020603050405020304" pitchFamily="18" charset="0"/>
                <a:ea typeface="苹方-简" panose="020B0400000000000000" pitchFamily="34" charset="-122"/>
              </a:rPr>
              <a:t>2026.07-2026.09</a:t>
            </a:r>
            <a:r>
              <a:rPr lang="zh-CN" altLang="zh-CN" sz="1800" dirty="0">
                <a:latin typeface="Times New Roman" panose="02020603050405020304" pitchFamily="18" charset="0"/>
                <a:ea typeface="苹方-简" panose="020B0400000000000000" pitchFamily="34" charset="-122"/>
              </a:rPr>
              <a:t>）：</a:t>
            </a:r>
            <a:r>
              <a:rPr lang="zh-CN" altLang="en-US" sz="1800" dirty="0">
                <a:latin typeface="Times New Roman" panose="02020603050405020304" pitchFamily="18" charset="0"/>
                <a:ea typeface="苹方-简" panose="020B0400000000000000" pitchFamily="34" charset="-122"/>
              </a:rPr>
              <a:t>程序实现</a:t>
            </a:r>
            <a:r>
              <a:rPr lang="zh-CN" altLang="zh-CN" sz="1800" dirty="0">
                <a:latin typeface="Times New Roman" panose="02020603050405020304" pitchFamily="18" charset="0"/>
                <a:ea typeface="苹方-简" panose="020B0400000000000000" pitchFamily="34" charset="-122"/>
              </a:rPr>
              <a:t>阶段。在第</a:t>
            </a:r>
            <a:r>
              <a:rPr lang="zh-CN" altLang="en-US" sz="1800" dirty="0">
                <a:latin typeface="Times New Roman" panose="02020603050405020304" pitchFamily="18" charset="0"/>
                <a:ea typeface="苹方-简" panose="020B0400000000000000" pitchFamily="34" charset="-122"/>
              </a:rPr>
              <a:t>三</a:t>
            </a:r>
            <a:r>
              <a:rPr lang="zh-CN" altLang="zh-CN" sz="1800" dirty="0">
                <a:latin typeface="Times New Roman" panose="02020603050405020304" pitchFamily="18" charset="0"/>
                <a:ea typeface="苹方-简" panose="020B0400000000000000" pitchFamily="34" charset="-122"/>
              </a:rPr>
              <a:t>阶段所</a:t>
            </a:r>
            <a:r>
              <a:rPr lang="zh-CN" altLang="en-US" sz="1800" dirty="0">
                <a:latin typeface="Times New Roman" panose="02020603050405020304" pitchFamily="18" charset="0"/>
                <a:ea typeface="苹方-简" panose="020B0400000000000000" pitchFamily="34" charset="-122"/>
              </a:rPr>
              <a:t>实现</a:t>
            </a:r>
            <a:r>
              <a:rPr lang="zh-CN" altLang="zh-CN" sz="1800" dirty="0">
                <a:latin typeface="Times New Roman" panose="02020603050405020304" pitchFamily="18" charset="0"/>
                <a:ea typeface="苹方-简" panose="020B0400000000000000" pitchFamily="34" charset="-122"/>
              </a:rPr>
              <a:t>的算法的基础上，完成实验，记录实验数据</a:t>
            </a:r>
            <a:r>
              <a:rPr lang="zh-CN" altLang="en-US" sz="1800" dirty="0">
                <a:latin typeface="Times New Roman" panose="02020603050405020304" pitchFamily="18" charset="0"/>
                <a:ea typeface="苹方-简" panose="020B0400000000000000" pitchFamily="34" charset="-122"/>
              </a:rPr>
              <a:t>，</a:t>
            </a:r>
            <a:r>
              <a:rPr lang="zh-CN" altLang="zh-CN" sz="1800" dirty="0">
                <a:latin typeface="Times New Roman" panose="02020603050405020304" pitchFamily="18" charset="0"/>
                <a:ea typeface="苹方-简" panose="020B0400000000000000" pitchFamily="34" charset="-122"/>
              </a:rPr>
              <a:t>记录实验数据，撰写小论文。</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第五阶段（</a:t>
            </a:r>
            <a:r>
              <a:rPr lang="en-US" altLang="zh-CN" sz="1800" dirty="0">
                <a:latin typeface="Times New Roman" panose="02020603050405020304" pitchFamily="18" charset="0"/>
                <a:ea typeface="苹方-简" panose="020B0400000000000000" pitchFamily="34" charset="-122"/>
              </a:rPr>
              <a:t>2026.10-2027.01</a:t>
            </a:r>
            <a:r>
              <a:rPr lang="zh-CN" altLang="zh-CN" sz="1800" dirty="0">
                <a:latin typeface="Times New Roman" panose="02020603050405020304" pitchFamily="18" charset="0"/>
                <a:ea typeface="苹方-简" panose="020B0400000000000000" pitchFamily="34" charset="-122"/>
              </a:rPr>
              <a:t>）：修正完善阶段。对存在的问题进行分析与修正，对所设计的算法及实验进行进一步的完善和改进，撰写毕业论文初稿。</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第六阶段（</a:t>
            </a:r>
            <a:r>
              <a:rPr lang="en-US" altLang="zh-CN" sz="1800" dirty="0">
                <a:latin typeface="Times New Roman" panose="02020603050405020304" pitchFamily="18" charset="0"/>
                <a:ea typeface="苹方-简" panose="020B0400000000000000" pitchFamily="34" charset="-122"/>
              </a:rPr>
              <a:t>2027.02-2027.06</a:t>
            </a:r>
            <a:r>
              <a:rPr lang="zh-CN" altLang="zh-CN" sz="1800" dirty="0">
                <a:latin typeface="Times New Roman" panose="02020603050405020304" pitchFamily="18" charset="0"/>
                <a:ea typeface="苹方-简" panose="020B0400000000000000" pitchFamily="34" charset="-122"/>
              </a:rPr>
              <a:t>）：总结阶段。系统的总结之前的工作，完善毕业论文，准备毕业答辩。</a:t>
            </a:r>
          </a:p>
        </p:txBody>
      </p:sp>
    </p:spTree>
    <p:extLst>
      <p:ext uri="{BB962C8B-B14F-4D97-AF65-F5344CB8AC3E}">
        <p14:creationId xmlns:p14="http://schemas.microsoft.com/office/powerpoint/2010/main" val="1289842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29D2F84-7000-4A56-140D-A093AB9C7974}"/>
              </a:ext>
            </a:extLst>
          </p:cNvPr>
          <p:cNvSpPr>
            <a:spLocks noGrp="1"/>
          </p:cNvSpPr>
          <p:nvPr>
            <p:ph type="sldNum" sz="quarter" idx="12"/>
          </p:nvPr>
        </p:nvSpPr>
        <p:spPr/>
        <p:txBody>
          <a:bodyPr/>
          <a:lstStyle/>
          <a:p>
            <a:fld id="{0C913308-F349-4B6D-A68A-DD1791B4A57B}" type="slidenum">
              <a:rPr lang="zh-CN" altLang="en-US" smtClean="0"/>
              <a:pPr/>
              <a:t>20</a:t>
            </a:fld>
            <a:endParaRPr lang="zh-CN" altLang="en-US"/>
          </a:p>
        </p:txBody>
      </p:sp>
      <p:grpSp>
        <p:nvGrpSpPr>
          <p:cNvPr id="4" name="组合 3">
            <a:extLst>
              <a:ext uri="{FF2B5EF4-FFF2-40B4-BE49-F238E27FC236}">
                <a16:creationId xmlns:a16="http://schemas.microsoft.com/office/drawing/2014/main" id="{FF5E5E0B-2D0F-F02E-EBDC-B3FEF05D8B7A}"/>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B3E183B2-FE02-3ED0-2EC9-E574F606F4DC}"/>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FC2B15ED-8A08-D4A5-EC9F-F9F999DBD7D0}"/>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B0B32EFF-449A-AB2D-C0BF-AA7AFDED49A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5B43A4B2-6E17-2AF9-51B3-9ADD918A2AD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1C6C4FCE-1671-8568-E288-43C41C73AF7B}"/>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BC298FBA-16E7-EE8C-3BDE-62EB1008970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368355D-89FD-F741-9B35-52F46785C3A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87514AB1-3208-57F6-D1CA-AC282F4DCD70}"/>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参考文献</a:t>
              </a:r>
            </a:p>
          </p:txBody>
        </p:sp>
      </p:grpSp>
      <p:sp>
        <p:nvSpPr>
          <p:cNvPr id="14" name="文本框 13">
            <a:extLst>
              <a:ext uri="{FF2B5EF4-FFF2-40B4-BE49-F238E27FC236}">
                <a16:creationId xmlns:a16="http://schemas.microsoft.com/office/drawing/2014/main" id="{21CEAD75-8240-EDEE-7BB1-4DB5BA34125F}"/>
              </a:ext>
            </a:extLst>
          </p:cNvPr>
          <p:cNvSpPr txBox="1"/>
          <p:nvPr/>
        </p:nvSpPr>
        <p:spPr>
          <a:xfrm>
            <a:off x="551386" y="1102144"/>
            <a:ext cx="11089230" cy="4939814"/>
          </a:xfrm>
          <a:prstGeom prst="rect">
            <a:avLst/>
          </a:prstGeom>
          <a:noFill/>
        </p:spPr>
        <p:txBody>
          <a:bodyPr wrap="square">
            <a:spAutoFit/>
          </a:bodyPr>
          <a:lstStyle/>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Simon Shi, Luc Van Gool, and Jonathon Luiten. Marigold: Repurposing diffusion models for monocular depth estimation.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arXiv:2404.09015, 2024.</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Guangkai</a:t>
            </a:r>
            <a:r>
              <a:rPr lang="en-US" altLang="zh-CN" sz="1800" dirty="0">
                <a:latin typeface="Times New Roman" panose="02020603050405020304" pitchFamily="18" charset="0"/>
                <a:ea typeface="苹方-简" panose="020B0400000000000000" pitchFamily="34" charset="-122"/>
              </a:rPr>
              <a:t> Xu, </a:t>
            </a:r>
            <a:r>
              <a:rPr lang="en-US" altLang="zh-CN" sz="1800" dirty="0" err="1">
                <a:latin typeface="Times New Roman" panose="02020603050405020304" pitchFamily="18" charset="0"/>
                <a:ea typeface="苹方-简" panose="020B0400000000000000" pitchFamily="34" charset="-122"/>
              </a:rPr>
              <a:t>Yongtao</a:t>
            </a:r>
            <a:r>
              <a:rPr lang="en-US" altLang="zh-CN" sz="1800" dirty="0">
                <a:latin typeface="Times New Roman" panose="02020603050405020304" pitchFamily="18" charset="0"/>
                <a:ea typeface="苹方-简" panose="020B0400000000000000" pitchFamily="34" charset="-122"/>
              </a:rPr>
              <a:t> Ge, Mingyu Liu, </a:t>
            </a:r>
            <a:r>
              <a:rPr lang="en-US" altLang="zh-CN" sz="1800" dirty="0" err="1">
                <a:latin typeface="Times New Roman" panose="02020603050405020304" pitchFamily="18" charset="0"/>
                <a:ea typeface="苹方-简" panose="020B0400000000000000" pitchFamily="34" charset="-122"/>
              </a:rPr>
              <a:t>Chengxiang</a:t>
            </a:r>
            <a:r>
              <a:rPr lang="en-US" altLang="zh-CN" sz="1800" dirty="0">
                <a:latin typeface="Times New Roman" panose="02020603050405020304" pitchFamily="18" charset="0"/>
                <a:ea typeface="苹方-简" panose="020B0400000000000000" pitchFamily="34" charset="-122"/>
              </a:rPr>
              <a:t> Fan, </a:t>
            </a:r>
            <a:r>
              <a:rPr lang="en-US" altLang="zh-CN" sz="1800" dirty="0" err="1">
                <a:latin typeface="Times New Roman" panose="02020603050405020304" pitchFamily="18" charset="0"/>
                <a:ea typeface="苹方-简" panose="020B0400000000000000" pitchFamily="34" charset="-122"/>
              </a:rPr>
              <a:t>Kangyang</a:t>
            </a:r>
            <a:r>
              <a:rPr lang="en-US" altLang="zh-CN" sz="1800" dirty="0">
                <a:latin typeface="Times New Roman" panose="02020603050405020304" pitchFamily="18" charset="0"/>
                <a:ea typeface="苹方-简" panose="020B0400000000000000" pitchFamily="34" charset="-122"/>
              </a:rPr>
              <a:t> Xie, Zhiyue Zhao, Hao Chen, and Chunhua Shen. What matters when repurposing diffusion models for general dense perception tasks?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arXiv:2403.06090, 2024.</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Xuecheng</a:t>
            </a:r>
            <a:r>
              <a:rPr lang="en-US" altLang="zh-CN" sz="1800" dirty="0">
                <a:latin typeface="Times New Roman" panose="02020603050405020304" pitchFamily="18" charset="0"/>
                <a:ea typeface="苹方-简" panose="020B0400000000000000" pitchFamily="34" charset="-122"/>
              </a:rPr>
              <a:t> Li, Renze Deng, Yulin Fan, Peng Chen, Siyuan Chen, </a:t>
            </a:r>
            <a:r>
              <a:rPr lang="en-US" altLang="zh-CN" sz="1800" dirty="0" err="1">
                <a:latin typeface="Times New Roman" panose="02020603050405020304" pitchFamily="18" charset="0"/>
                <a:ea typeface="苹方-简" panose="020B0400000000000000" pitchFamily="34" charset="-122"/>
              </a:rPr>
              <a:t>Zhangjun</a:t>
            </a:r>
            <a:r>
              <a:rPr lang="en-US" altLang="zh-CN" sz="1800" dirty="0">
                <a:latin typeface="Times New Roman" panose="02020603050405020304" pitchFamily="18" charset="0"/>
                <a:ea typeface="苹方-简" panose="020B0400000000000000" pitchFamily="34" charset="-122"/>
              </a:rPr>
              <a:t> Liu, Li Han, Shuai Zhu, Hao Sun, Yiyi Lu, and </a:t>
            </a:r>
            <a:r>
              <a:rPr lang="en-US" altLang="zh-CN" sz="1800" dirty="0" err="1">
                <a:latin typeface="Times New Roman" panose="02020603050405020304" pitchFamily="18" charset="0"/>
                <a:ea typeface="苹方-简" panose="020B0400000000000000" pitchFamily="34" charset="-122"/>
              </a:rPr>
              <a:t>Qizhou</a:t>
            </a:r>
            <a:r>
              <a:rPr lang="en-US" altLang="zh-CN" sz="1800" dirty="0">
                <a:latin typeface="Times New Roman" panose="02020603050405020304" pitchFamily="18" charset="0"/>
                <a:ea typeface="苹方-简" panose="020B0400000000000000" pitchFamily="34" charset="-122"/>
              </a:rPr>
              <a:t> Li. Depth anything v2.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arXiv:2404.14442, 2024.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Jing He, </a:t>
            </a:r>
            <a:r>
              <a:rPr lang="en-US" altLang="zh-CN" sz="1800" dirty="0" err="1">
                <a:latin typeface="Times New Roman" panose="02020603050405020304" pitchFamily="18" charset="0"/>
                <a:ea typeface="苹方-简" panose="020B0400000000000000" pitchFamily="34" charset="-122"/>
              </a:rPr>
              <a:t>Haodong</a:t>
            </a:r>
            <a:r>
              <a:rPr lang="en-US" altLang="zh-CN" sz="1800" dirty="0">
                <a:latin typeface="Times New Roman" panose="02020603050405020304" pitchFamily="18" charset="0"/>
                <a:ea typeface="苹方-简" panose="020B0400000000000000" pitchFamily="34" charset="-122"/>
              </a:rPr>
              <a:t> Li, Wei Yin, </a:t>
            </a:r>
            <a:r>
              <a:rPr lang="en-US" altLang="zh-CN" sz="1800" dirty="0" err="1">
                <a:latin typeface="Times New Roman" panose="02020603050405020304" pitchFamily="18" charset="0"/>
                <a:ea typeface="苹方-简" panose="020B0400000000000000" pitchFamily="34" charset="-122"/>
              </a:rPr>
              <a:t>Yixun</a:t>
            </a:r>
            <a:r>
              <a:rPr lang="en-US" altLang="zh-CN" sz="1800" dirty="0">
                <a:latin typeface="Times New Roman" panose="02020603050405020304" pitchFamily="18" charset="0"/>
                <a:ea typeface="苹方-简" panose="020B0400000000000000" pitchFamily="34" charset="-122"/>
              </a:rPr>
              <a:t> Liang, </a:t>
            </a:r>
            <a:r>
              <a:rPr lang="en-US" altLang="zh-CN" sz="1800" dirty="0" err="1">
                <a:latin typeface="Times New Roman" panose="02020603050405020304" pitchFamily="18" charset="0"/>
                <a:ea typeface="苹方-简" panose="020B0400000000000000" pitchFamily="34" charset="-122"/>
              </a:rPr>
              <a:t>Leheng</a:t>
            </a:r>
            <a:r>
              <a:rPr lang="en-US" altLang="zh-CN" sz="1800" dirty="0">
                <a:latin typeface="Times New Roman" panose="02020603050405020304" pitchFamily="18" charset="0"/>
                <a:ea typeface="苹方-简" panose="020B0400000000000000" pitchFamily="34" charset="-122"/>
              </a:rPr>
              <a:t> Li, </a:t>
            </a:r>
            <a:r>
              <a:rPr lang="en-US" altLang="zh-CN" sz="1800" dirty="0" err="1">
                <a:latin typeface="Times New Roman" panose="02020603050405020304" pitchFamily="18" charset="0"/>
                <a:ea typeface="苹方-简" panose="020B0400000000000000" pitchFamily="34" charset="-122"/>
              </a:rPr>
              <a:t>Kaiqiang</a:t>
            </a:r>
            <a:r>
              <a:rPr lang="en-US" altLang="zh-CN" sz="1800" dirty="0">
                <a:latin typeface="Times New Roman" panose="02020603050405020304" pitchFamily="18" charset="0"/>
                <a:ea typeface="苹方-简" panose="020B0400000000000000" pitchFamily="34" charset="-122"/>
              </a:rPr>
              <a:t> Zhou, Hongbo Zhang, Bingbing Liu, and Ying-Cong Chen. Lotus: Diffusion-based visual foundation model for high-quality dense prediction.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arXiv:2409.18124, 2024.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Jonathan Ho, Ajay Jain, and Pieter </a:t>
            </a:r>
            <a:r>
              <a:rPr lang="en-US" altLang="zh-CN" sz="1800" dirty="0" err="1">
                <a:latin typeface="Times New Roman" panose="02020603050405020304" pitchFamily="18" charset="0"/>
                <a:ea typeface="苹方-简" panose="020B0400000000000000" pitchFamily="34" charset="-122"/>
              </a:rPr>
              <a:t>Abbeel</a:t>
            </a:r>
            <a:r>
              <a:rPr lang="en-US" altLang="zh-CN" sz="1800" dirty="0">
                <a:latin typeface="Times New Roman" panose="02020603050405020304" pitchFamily="18" charset="0"/>
                <a:ea typeface="苹方-简" panose="020B0400000000000000" pitchFamily="34" charset="-122"/>
              </a:rPr>
              <a:t>. </a:t>
            </a:r>
            <a:r>
              <a:rPr lang="en-US" altLang="zh-CN" sz="1800" dirty="0" err="1">
                <a:latin typeface="Times New Roman" panose="02020603050405020304" pitchFamily="18" charset="0"/>
                <a:ea typeface="苹方-简" panose="020B0400000000000000" pitchFamily="34" charset="-122"/>
              </a:rPr>
              <a:t>Denois</a:t>
            </a:r>
            <a:r>
              <a:rPr lang="en-US" altLang="zh-CN" sz="1800" dirty="0">
                <a:latin typeface="Times New Roman" panose="02020603050405020304" pitchFamily="18" charset="0"/>
                <a:ea typeface="苹方-简" panose="020B0400000000000000" pitchFamily="34" charset="-122"/>
              </a:rPr>
              <a:t> </a:t>
            </a:r>
            <a:r>
              <a:rPr lang="en-US" altLang="zh-CN" sz="1800" dirty="0" err="1">
                <a:latin typeface="Times New Roman" panose="02020603050405020304" pitchFamily="18" charset="0"/>
                <a:ea typeface="苹方-简" panose="020B0400000000000000" pitchFamily="34" charset="-122"/>
              </a:rPr>
              <a:t>ing</a:t>
            </a:r>
            <a:r>
              <a:rPr lang="en-US" altLang="zh-CN" sz="1800" dirty="0">
                <a:latin typeface="Times New Roman" panose="02020603050405020304" pitchFamily="18" charset="0"/>
                <a:ea typeface="苹方-简" panose="020B0400000000000000" pitchFamily="34" charset="-122"/>
              </a:rPr>
              <a:t> diffusion probabilistic models. Advances in neu </a:t>
            </a:r>
            <a:r>
              <a:rPr lang="en-US" altLang="zh-CN" sz="1800" dirty="0" err="1">
                <a:latin typeface="Times New Roman" panose="02020603050405020304" pitchFamily="18" charset="0"/>
                <a:ea typeface="苹方-简" panose="020B0400000000000000" pitchFamily="34" charset="-122"/>
              </a:rPr>
              <a:t>ral</a:t>
            </a:r>
            <a:r>
              <a:rPr lang="en-US" altLang="zh-CN" sz="1800" dirty="0">
                <a:latin typeface="Times New Roman" panose="02020603050405020304" pitchFamily="18" charset="0"/>
                <a:ea typeface="苹方-简" panose="020B0400000000000000" pitchFamily="34" charset="-122"/>
              </a:rPr>
              <a:t> information processing systems, 33:6840–6851, 2020.</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Yiquan</a:t>
            </a:r>
            <a:r>
              <a:rPr lang="en-US" altLang="zh-CN" sz="1800" dirty="0">
                <a:latin typeface="Times New Roman" panose="02020603050405020304" pitchFamily="18" charset="0"/>
                <a:ea typeface="苹方-简" panose="020B0400000000000000" pitchFamily="34" charset="-122"/>
              </a:rPr>
              <a:t> Duan, Xianda Guo, and Zheng Zhu. </a:t>
            </a:r>
            <a:r>
              <a:rPr lang="en-US" altLang="zh-CN" sz="1800" dirty="0" err="1">
                <a:latin typeface="Times New Roman" panose="02020603050405020304" pitchFamily="18" charset="0"/>
                <a:ea typeface="苹方-简" panose="020B0400000000000000" pitchFamily="34" charset="-122"/>
              </a:rPr>
              <a:t>Diffusiondepth</a:t>
            </a:r>
            <a:r>
              <a:rPr lang="en-US" altLang="zh-CN" sz="1800" dirty="0">
                <a:latin typeface="Times New Roman" panose="02020603050405020304" pitchFamily="18" charset="0"/>
                <a:ea typeface="苹方-简" panose="020B0400000000000000" pitchFamily="34" charset="-122"/>
              </a:rPr>
              <a:t>: Diffusion denoising approach for monocular depth estimation. In European Conference on Computer Vision, pages 432–449. Springer, 2024.</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Robin Rombach, Andreas </a:t>
            </a:r>
            <a:r>
              <a:rPr lang="en-US" altLang="zh-CN" sz="1800" dirty="0" err="1">
                <a:latin typeface="Times New Roman" panose="02020603050405020304" pitchFamily="18" charset="0"/>
                <a:ea typeface="苹方-简" panose="020B0400000000000000" pitchFamily="34" charset="-122"/>
              </a:rPr>
              <a:t>Blattmann</a:t>
            </a:r>
            <a:r>
              <a:rPr lang="en-US" altLang="zh-CN" sz="1800" dirty="0">
                <a:latin typeface="Times New Roman" panose="02020603050405020304" pitchFamily="18" charset="0"/>
                <a:ea typeface="苹方-简" panose="020B0400000000000000" pitchFamily="34" charset="-122"/>
              </a:rPr>
              <a:t>, Dominik Lorenz, Patrick Esser, </a:t>
            </a:r>
            <a:r>
              <a:rPr lang="en-US" altLang="zh-CN" sz="1800">
                <a:latin typeface="Times New Roman" panose="02020603050405020304" pitchFamily="18" charset="0"/>
                <a:ea typeface="苹方-简" panose="020B0400000000000000" pitchFamily="34" charset="-122"/>
              </a:rPr>
              <a:t>and Bjorn </a:t>
            </a:r>
            <a:r>
              <a:rPr lang="en-US" altLang="zh-CN" sz="1800" dirty="0" err="1">
                <a:latin typeface="Times New Roman" panose="02020603050405020304" pitchFamily="18" charset="0"/>
                <a:ea typeface="苹方-简" panose="020B0400000000000000" pitchFamily="34" charset="-122"/>
              </a:rPr>
              <a:t>Ommer</a:t>
            </a:r>
            <a:r>
              <a:rPr lang="en-US" altLang="zh-CN" sz="1800" dirty="0">
                <a:latin typeface="Times New Roman" panose="02020603050405020304" pitchFamily="18" charset="0"/>
                <a:ea typeface="苹方-简" panose="020B0400000000000000" pitchFamily="34" charset="-122"/>
              </a:rPr>
              <a:t>. High resolution image synthesis with latent diffusion models. In Proceedings of the IEEE/CVF conference on computer vision and pattern recognition, pages 10684–10695, 2022..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Christoph Schuhmann, Romain Beaumont, Richard </a:t>
            </a:r>
            <a:r>
              <a:rPr lang="en-US" altLang="zh-CN" sz="1800" dirty="0" err="1">
                <a:latin typeface="Times New Roman" panose="02020603050405020304" pitchFamily="18" charset="0"/>
                <a:ea typeface="苹方-简" panose="020B0400000000000000" pitchFamily="34" charset="-122"/>
              </a:rPr>
              <a:t>Vencu</a:t>
            </a:r>
            <a:r>
              <a:rPr lang="en-US" altLang="zh-CN" sz="1800" dirty="0">
                <a:latin typeface="Times New Roman" panose="02020603050405020304" pitchFamily="18" charset="0"/>
                <a:ea typeface="苹方-简" panose="020B0400000000000000" pitchFamily="34" charset="-122"/>
              </a:rPr>
              <a:t>, Cade Gordon, Ross Wightman, Mehdi </a:t>
            </a:r>
            <a:r>
              <a:rPr lang="en-US" altLang="zh-CN" sz="1800" dirty="0" err="1">
                <a:latin typeface="Times New Roman" panose="02020603050405020304" pitchFamily="18" charset="0"/>
                <a:ea typeface="苹方-简" panose="020B0400000000000000" pitchFamily="34" charset="-122"/>
              </a:rPr>
              <a:t>Cherti</a:t>
            </a:r>
            <a:r>
              <a:rPr lang="en-US" altLang="zh-CN" sz="1800" dirty="0">
                <a:latin typeface="Times New Roman" panose="02020603050405020304" pitchFamily="18" charset="0"/>
                <a:ea typeface="苹方-简" panose="020B0400000000000000" pitchFamily="34" charset="-122"/>
              </a:rPr>
              <a:t>, Theo Coombes, Aarush Katta, Clayton Mullis, Mitchell </a:t>
            </a:r>
            <a:r>
              <a:rPr lang="en-US" altLang="zh-CN" sz="1800" dirty="0" err="1">
                <a:latin typeface="Times New Roman" panose="02020603050405020304" pitchFamily="18" charset="0"/>
                <a:ea typeface="苹方-简" panose="020B0400000000000000" pitchFamily="34" charset="-122"/>
              </a:rPr>
              <a:t>Wortsman</a:t>
            </a:r>
            <a:r>
              <a:rPr lang="en-US" altLang="zh-CN" sz="1800" dirty="0">
                <a:latin typeface="Times New Roman" panose="02020603050405020304" pitchFamily="18" charset="0"/>
                <a:ea typeface="苹方-简" panose="020B0400000000000000" pitchFamily="34" charset="-122"/>
              </a:rPr>
              <a:t>, et al. Laion-5b: An open large-scale dataset for training next generation image-text models. Advances in neural information processing systems, 35:25278–25294, 2022.</a:t>
            </a:r>
            <a:endParaRPr lang="zh-CN" altLang="zh-CN" sz="1800" dirty="0">
              <a:latin typeface="Times New Roman" panose="02020603050405020304" pitchFamily="18" charset="0"/>
              <a:ea typeface="苹方-简" panose="020B0400000000000000" pitchFamily="34" charset="-122"/>
            </a:endParaRPr>
          </a:p>
        </p:txBody>
      </p:sp>
    </p:spTree>
    <p:extLst>
      <p:ext uri="{BB962C8B-B14F-4D97-AF65-F5344CB8AC3E}">
        <p14:creationId xmlns:p14="http://schemas.microsoft.com/office/powerpoint/2010/main" val="3081604985"/>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18" name="组合 17"/>
          <p:cNvGrpSpPr/>
          <p:nvPr/>
        </p:nvGrpSpPr>
        <p:grpSpPr>
          <a:xfrm>
            <a:off x="1913347" y="128430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15BC0E7A-0D44-0CE9-276D-FD6EB0610555}"/>
              </a:ext>
            </a:extLst>
          </p:cNvPr>
          <p:cNvGrpSpPr/>
          <p:nvPr/>
        </p:nvGrpSpPr>
        <p:grpSpPr>
          <a:xfrm>
            <a:off x="1796232" y="2766998"/>
            <a:ext cx="8599541" cy="1313016"/>
            <a:chOff x="1216801" y="1689844"/>
            <a:chExt cx="6449656" cy="984762"/>
          </a:xfrm>
        </p:grpSpPr>
        <p:sp>
          <p:nvSpPr>
            <p:cNvPr id="5" name="文本框 4"/>
            <p:cNvSpPr txBox="1"/>
            <p:nvPr/>
          </p:nvSpPr>
          <p:spPr>
            <a:xfrm>
              <a:off x="1216801" y="2377986"/>
              <a:ext cx="6449656" cy="296620"/>
            </a:xfrm>
            <a:prstGeom prst="rect">
              <a:avLst/>
            </a:prstGeom>
            <a:noFill/>
          </p:spPr>
          <p:txBody>
            <a:bodyPr wrap="square" rtlCol="0">
              <a:spAutoFit/>
            </a:bodyPr>
            <a:lstStyle/>
            <a:p>
              <a:pPr algn="ctr"/>
              <a:r>
                <a:rPr lang="zh-CN" altLang="en-US" sz="1970" b="1" dirty="0">
                  <a:latin typeface="苹方-简" panose="020B0400000000000000" pitchFamily="34" charset="-122"/>
                  <a:ea typeface="苹方-简" panose="020B0400000000000000" pitchFamily="34" charset="-122"/>
                  <a:cs typeface="+mn-ea"/>
                </a:rPr>
                <a:t>答辩人：王佳伟  指导教师：袁帅</a:t>
              </a:r>
            </a:p>
          </p:txBody>
        </p:sp>
        <p:sp>
          <p:nvSpPr>
            <p:cNvPr id="4" name="文本框 3"/>
            <p:cNvSpPr txBox="1"/>
            <p:nvPr/>
          </p:nvSpPr>
          <p:spPr>
            <a:xfrm>
              <a:off x="2404324" y="1689844"/>
              <a:ext cx="4279832" cy="746406"/>
            </a:xfrm>
            <a:prstGeom prst="rect">
              <a:avLst/>
            </a:prstGeom>
            <a:noFill/>
          </p:spPr>
          <p:txBody>
            <a:bodyPr wrap="square" rtlCol="0">
              <a:spAutoFit/>
            </a:bodyPr>
            <a:lstStyle/>
            <a:p>
              <a:pPr algn="ctr"/>
              <a:r>
                <a:rPr lang="zh-CN" altLang="en-US" sz="5867" b="1" dirty="0">
                  <a:latin typeface="苹方-简 中黑体" panose="020B0600000000000000" pitchFamily="34" charset="-122"/>
                  <a:ea typeface="苹方-简 中黑体" panose="020B0600000000000000" pitchFamily="34" charset="-122"/>
                  <a:cs typeface="+mn-ea"/>
                </a:rPr>
                <a:t>感谢观看</a:t>
              </a:r>
            </a:p>
          </p:txBody>
        </p:sp>
      </p:grpSp>
    </p:spTree>
    <p:extLst>
      <p:ext uri="{BB962C8B-B14F-4D97-AF65-F5344CB8AC3E}">
        <p14:creationId xmlns:p14="http://schemas.microsoft.com/office/powerpoint/2010/main" val="261824831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F854D8-A58F-DB69-ABEF-EEA43D6A5E3F}"/>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4" name="图片 3">
            <a:extLst>
              <a:ext uri="{FF2B5EF4-FFF2-40B4-BE49-F238E27FC236}">
                <a16:creationId xmlns:a16="http://schemas.microsoft.com/office/drawing/2014/main" id="{AE2D3A0A-6819-E279-27A8-CE07D25ED7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531" y="13292"/>
            <a:ext cx="9434938" cy="6844708"/>
          </a:xfrm>
          <a:prstGeom prst="rect">
            <a:avLst/>
          </a:prstGeom>
        </p:spPr>
      </p:pic>
    </p:spTree>
    <p:extLst>
      <p:ext uri="{BB962C8B-B14F-4D97-AF65-F5344CB8AC3E}">
        <p14:creationId xmlns:p14="http://schemas.microsoft.com/office/powerpoint/2010/main" val="79095673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A60D-35F9-C4EA-4421-B2B15A3F48D0}"/>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329F9634-1B46-525C-B9B8-2DBF4492799E}"/>
              </a:ext>
            </a:extLst>
          </p:cNvPr>
          <p:cNvGrpSpPr/>
          <p:nvPr/>
        </p:nvGrpSpPr>
        <p:grpSpPr>
          <a:xfrm>
            <a:off x="-63871" y="0"/>
            <a:ext cx="2688299" cy="816704"/>
            <a:chOff x="-47903" y="0"/>
            <a:chExt cx="2016224" cy="612528"/>
          </a:xfrm>
        </p:grpSpPr>
        <p:grpSp>
          <p:nvGrpSpPr>
            <p:cNvPr id="8" name="组合 7">
              <a:extLst>
                <a:ext uri="{FF2B5EF4-FFF2-40B4-BE49-F238E27FC236}">
                  <a16:creationId xmlns:a16="http://schemas.microsoft.com/office/drawing/2014/main" id="{5782875A-99F5-BC17-BA63-8FBCBD0AA327}"/>
                </a:ext>
              </a:extLst>
            </p:cNvPr>
            <p:cNvGrpSpPr/>
            <p:nvPr/>
          </p:nvGrpSpPr>
          <p:grpSpPr>
            <a:xfrm rot="16200000" flipV="1">
              <a:off x="629840" y="-629840"/>
              <a:ext cx="612528" cy="1872208"/>
              <a:chOff x="604102" y="1347614"/>
              <a:chExt cx="1075775" cy="2149930"/>
            </a:xfrm>
          </p:grpSpPr>
          <p:grpSp>
            <p:nvGrpSpPr>
              <p:cNvPr id="2" name="组合 1">
                <a:extLst>
                  <a:ext uri="{FF2B5EF4-FFF2-40B4-BE49-F238E27FC236}">
                    <a16:creationId xmlns:a16="http://schemas.microsoft.com/office/drawing/2014/main" id="{CEA5A74F-0C30-C7D1-4D07-D6FF151119D5}"/>
                  </a:ext>
                </a:extLst>
              </p:cNvPr>
              <p:cNvGrpSpPr/>
              <p:nvPr/>
            </p:nvGrpSpPr>
            <p:grpSpPr>
              <a:xfrm>
                <a:off x="755576" y="1347614"/>
                <a:ext cx="806989" cy="2149930"/>
                <a:chOff x="1477543" y="637844"/>
                <a:chExt cx="6486890" cy="3157021"/>
              </a:xfrm>
            </p:grpSpPr>
            <p:sp>
              <p:nvSpPr>
                <p:cNvPr id="3" name="矩形 2">
                  <a:extLst>
                    <a:ext uri="{FF2B5EF4-FFF2-40B4-BE49-F238E27FC236}">
                      <a16:creationId xmlns:a16="http://schemas.microsoft.com/office/drawing/2014/main" id="{4DC9066E-BE54-5A5F-4551-A5E9310A47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4" name="矩形 3">
                  <a:extLst>
                    <a:ext uri="{FF2B5EF4-FFF2-40B4-BE49-F238E27FC236}">
                      <a16:creationId xmlns:a16="http://schemas.microsoft.com/office/drawing/2014/main" id="{FAE44A04-18A0-2A99-9D31-D2D51D39360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5" name="矩形 4">
                  <a:extLst>
                    <a:ext uri="{FF2B5EF4-FFF2-40B4-BE49-F238E27FC236}">
                      <a16:creationId xmlns:a16="http://schemas.microsoft.com/office/drawing/2014/main" id="{69AA7CEB-1E8D-212F-92B5-626BB880B546}"/>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6" name="直接连接符 5">
                <a:extLst>
                  <a:ext uri="{FF2B5EF4-FFF2-40B4-BE49-F238E27FC236}">
                    <a16:creationId xmlns:a16="http://schemas.microsoft.com/office/drawing/2014/main" id="{187E7AE2-5EEE-3370-9681-BB3C342C780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A405A7-B10F-7A29-58DB-B6D20C0B079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C279E195-B20A-443C-682D-67669FD92C6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选题背景</a:t>
              </a:r>
            </a:p>
          </p:txBody>
        </p:sp>
      </p:grpSp>
      <p:sp>
        <p:nvSpPr>
          <p:cNvPr id="12" name="文本框 11">
            <a:extLst>
              <a:ext uri="{FF2B5EF4-FFF2-40B4-BE49-F238E27FC236}">
                <a16:creationId xmlns:a16="http://schemas.microsoft.com/office/drawing/2014/main" id="{C96BFFF0-6072-E247-87D0-93E0C21AB048}"/>
              </a:ext>
            </a:extLst>
          </p:cNvPr>
          <p:cNvSpPr txBox="1"/>
          <p:nvPr/>
        </p:nvSpPr>
        <p:spPr>
          <a:xfrm>
            <a:off x="527384" y="2019258"/>
            <a:ext cx="10188251" cy="646331"/>
          </a:xfrm>
          <a:prstGeom prst="rect">
            <a:avLst/>
          </a:prstGeom>
          <a:noFill/>
        </p:spPr>
        <p:txBody>
          <a:bodyPr wrap="square">
            <a:spAutoFit/>
          </a:bodyPr>
          <a:lstStyle/>
          <a:p>
            <a:pPr algn="just"/>
            <a:r>
              <a:rPr lang="zh-CN" altLang="zh-CN" sz="1800" dirty="0">
                <a:solidFill>
                  <a:srgbClr val="1A1A1A"/>
                </a:solidFill>
                <a:latin typeface="苹方-简" panose="020B0400000000000000" pitchFamily="34" charset="-122"/>
                <a:ea typeface="苹方-简" panose="020B0400000000000000" pitchFamily="34" charset="-122"/>
              </a:rPr>
              <a:t>作为计算机视觉领域的一项基础性任务，深度估计不仅是理解三维场景的关键环节，也为诸多下游应用提供了不可或缺的信息支持，具有广泛的应用价值</a:t>
            </a:r>
            <a:endParaRPr lang="zh-CN" altLang="en-US" sz="1800" dirty="0">
              <a:solidFill>
                <a:srgbClr val="1A1A1A"/>
              </a:solidFill>
              <a:latin typeface="苹方-简" panose="020B0400000000000000" pitchFamily="34" charset="-122"/>
              <a:ea typeface="苹方-简" panose="020B0400000000000000" pitchFamily="34" charset="-122"/>
            </a:endParaRPr>
          </a:p>
        </p:txBody>
      </p:sp>
      <p:sp>
        <p:nvSpPr>
          <p:cNvPr id="18" name="灯片编号占位符 17">
            <a:extLst>
              <a:ext uri="{FF2B5EF4-FFF2-40B4-BE49-F238E27FC236}">
                <a16:creationId xmlns:a16="http://schemas.microsoft.com/office/drawing/2014/main" id="{17863DF5-D2E9-AC7B-3BB4-5A295C896348}"/>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27" name="文本框 26">
            <a:extLst>
              <a:ext uri="{FF2B5EF4-FFF2-40B4-BE49-F238E27FC236}">
                <a16:creationId xmlns:a16="http://schemas.microsoft.com/office/drawing/2014/main" id="{9619A22F-3C6C-1B5B-4135-2EB0590E94F5}"/>
              </a:ext>
            </a:extLst>
          </p:cNvPr>
          <p:cNvSpPr txBox="1"/>
          <p:nvPr/>
        </p:nvSpPr>
        <p:spPr>
          <a:xfrm>
            <a:off x="527383" y="1041800"/>
            <a:ext cx="10188252" cy="923330"/>
          </a:xfrm>
          <a:prstGeom prst="rect">
            <a:avLst/>
          </a:prstGeom>
          <a:noFill/>
        </p:spPr>
        <p:txBody>
          <a:bodyPr wrap="square">
            <a:spAutoFit/>
          </a:bodyPr>
          <a:lstStyle/>
          <a:p>
            <a:pPr algn="just"/>
            <a:r>
              <a:rPr lang="zh-CN" altLang="en-US" sz="1800" dirty="0">
                <a:solidFill>
                  <a:srgbClr val="1A1A1A"/>
                </a:solidFill>
                <a:latin typeface="苹方-简" panose="020B0400000000000000" pitchFamily="34" charset="-122"/>
                <a:ea typeface="苹方-简" panose="020B0400000000000000" pitchFamily="34" charset="-122"/>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1800" dirty="0">
                <a:solidFill>
                  <a:srgbClr val="1A1A1A"/>
                </a:solidFill>
                <a:latin typeface="苹方-简" panose="020B0400000000000000" pitchFamily="34" charset="-122"/>
                <a:ea typeface="苹方-简" panose="020B0400000000000000" pitchFamily="34" charset="-122"/>
              </a:rPr>
              <a:t>RGB</a:t>
            </a:r>
            <a:r>
              <a:rPr lang="zh-CN" altLang="en-US" sz="1800" dirty="0">
                <a:solidFill>
                  <a:srgbClr val="1A1A1A"/>
                </a:solidFill>
                <a:latin typeface="苹方-简" panose="020B0400000000000000" pitchFamily="34" charset="-122"/>
                <a:ea typeface="苹方-简" panose="020B0400000000000000" pitchFamily="34" charset="-122"/>
              </a:rPr>
              <a:t>图像作为输入，使其在包括自动驾驶、虚拟现实和图像合成在内的广泛应用中极具吸引力。</a:t>
            </a:r>
          </a:p>
        </p:txBody>
      </p:sp>
      <p:pic>
        <p:nvPicPr>
          <p:cNvPr id="11" name="图片 10">
            <a:extLst>
              <a:ext uri="{FF2B5EF4-FFF2-40B4-BE49-F238E27FC236}">
                <a16:creationId xmlns:a16="http://schemas.microsoft.com/office/drawing/2014/main" id="{48C340DD-D5FD-0604-497D-6E4423F20C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16" name="图片 15">
            <a:extLst>
              <a:ext uri="{FF2B5EF4-FFF2-40B4-BE49-F238E27FC236}">
                <a16:creationId xmlns:a16="http://schemas.microsoft.com/office/drawing/2014/main" id="{7D14A4A8-9BDA-B0B6-DD26-2E634D93C8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17" name="矩形: 圆角 16">
            <a:extLst>
              <a:ext uri="{FF2B5EF4-FFF2-40B4-BE49-F238E27FC236}">
                <a16:creationId xmlns:a16="http://schemas.microsoft.com/office/drawing/2014/main" id="{42C223AC-22C9-3AAC-CFC6-0C41BFEB4597}"/>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苹方-简" panose="020B0400000000000000" pitchFamily="34" charset="-122"/>
                <a:ea typeface="苹方-简" panose="020B0400000000000000" pitchFamily="34" charset="-122"/>
              </a:rPr>
              <a:t>单目深度估计</a:t>
            </a:r>
          </a:p>
        </p:txBody>
      </p:sp>
      <p:cxnSp>
        <p:nvCxnSpPr>
          <p:cNvPr id="19" name="直接箭头连接符 18">
            <a:extLst>
              <a:ext uri="{FF2B5EF4-FFF2-40B4-BE49-F238E27FC236}">
                <a16:creationId xmlns:a16="http://schemas.microsoft.com/office/drawing/2014/main" id="{55EFD1A8-473F-4BAC-E2DE-B576E8BD2AAE}"/>
              </a:ext>
            </a:extLst>
          </p:cNvPr>
          <p:cNvCxnSpPr>
            <a:cxnSpLocks/>
            <a:stCxn id="16" idx="3"/>
            <a:endCxn id="17"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501C53EC-65E7-3FE9-7356-9C39AC13653A}"/>
              </a:ext>
            </a:extLst>
          </p:cNvPr>
          <p:cNvCxnSpPr>
            <a:cxnSpLocks/>
            <a:stCxn id="17" idx="3"/>
            <a:endCxn id="11"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180509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5608DF9-CB5A-A8B1-DA42-C69F80B7E09B}"/>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grpSp>
        <p:nvGrpSpPr>
          <p:cNvPr id="42" name="组合 41">
            <a:extLst>
              <a:ext uri="{FF2B5EF4-FFF2-40B4-BE49-F238E27FC236}">
                <a16:creationId xmlns:a16="http://schemas.microsoft.com/office/drawing/2014/main" id="{F47C689F-C338-DE4B-6A51-45CABDCBF751}"/>
              </a:ext>
            </a:extLst>
          </p:cNvPr>
          <p:cNvGrpSpPr/>
          <p:nvPr/>
        </p:nvGrpSpPr>
        <p:grpSpPr>
          <a:xfrm>
            <a:off x="330592" y="1107291"/>
            <a:ext cx="11429424" cy="2049044"/>
            <a:chOff x="245427" y="1296669"/>
            <a:chExt cx="11794809" cy="2114547"/>
          </a:xfrm>
        </p:grpSpPr>
        <p:cxnSp>
          <p:nvCxnSpPr>
            <p:cNvPr id="43" name="直接箭头连接符 42">
              <a:extLst>
                <a:ext uri="{FF2B5EF4-FFF2-40B4-BE49-F238E27FC236}">
                  <a16:creationId xmlns:a16="http://schemas.microsoft.com/office/drawing/2014/main" id="{29A89021-98AB-D066-55EB-87DE3054FFCB}"/>
                </a:ext>
              </a:extLst>
            </p:cNvPr>
            <p:cNvCxnSpPr>
              <a:cxnSpLocks/>
            </p:cNvCxnSpPr>
            <p:nvPr>
              <p:custDataLst>
                <p:tags r:id="rId33"/>
              </p:custDataLst>
            </p:nvPr>
          </p:nvCxnSpPr>
          <p:spPr>
            <a:xfrm flipV="1">
              <a:off x="559689" y="2030629"/>
              <a:ext cx="615316"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
              <a:extLst>
                <a:ext uri="{FF2B5EF4-FFF2-40B4-BE49-F238E27FC236}">
                  <a16:creationId xmlns:a16="http://schemas.microsoft.com/office/drawing/2014/main" id="{7D4D8384-534B-02C7-ACFA-28B18367C369}"/>
                </a:ext>
              </a:extLst>
            </p:cNvPr>
            <p:cNvSpPr/>
            <p:nvPr>
              <p:custDataLst>
                <p:tags r:id="rId34"/>
              </p:custDataLst>
            </p:nvPr>
          </p:nvSpPr>
          <p:spPr>
            <a:xfrm>
              <a:off x="755015" y="1302384"/>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37EB7DDB-4399-590F-12C6-6667493F815D}"/>
                </a:ext>
              </a:extLst>
            </p:cNvPr>
            <p:cNvSpPr/>
            <p:nvPr>
              <p:custDataLst>
                <p:tags r:id="rId35"/>
              </p:custDataLst>
            </p:nvPr>
          </p:nvSpPr>
          <p:spPr>
            <a:xfrm>
              <a:off x="1180465" y="1872613"/>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6" name="文本框 45">
              <a:extLst>
                <a:ext uri="{FF2B5EF4-FFF2-40B4-BE49-F238E27FC236}">
                  <a16:creationId xmlns:a16="http://schemas.microsoft.com/office/drawing/2014/main" id="{E163A5FA-9AE2-B35E-E4F7-10474FE40487}"/>
                </a:ext>
              </a:extLst>
            </p:cNvPr>
            <p:cNvSpPr txBox="1"/>
            <p:nvPr>
              <p:custDataLst>
                <p:tags r:id="rId36"/>
              </p:custDataLst>
            </p:nvPr>
          </p:nvSpPr>
          <p:spPr>
            <a:xfrm>
              <a:off x="1014729" y="2178361"/>
              <a:ext cx="675640" cy="38544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47" name="文本框 46">
              <a:extLst>
                <a:ext uri="{FF2B5EF4-FFF2-40B4-BE49-F238E27FC236}">
                  <a16:creationId xmlns:a16="http://schemas.microsoft.com/office/drawing/2014/main" id="{4AFF0CDB-CBBA-4A04-1702-ED0270D37E68}"/>
                </a:ext>
              </a:extLst>
            </p:cNvPr>
            <p:cNvSpPr txBox="1"/>
            <p:nvPr>
              <p:custDataLst>
                <p:tags r:id="rId37"/>
              </p:custDataLst>
            </p:nvPr>
          </p:nvSpPr>
          <p:spPr>
            <a:xfrm rot="10800000" flipV="1">
              <a:off x="519640" y="2509303"/>
              <a:ext cx="1552363" cy="657224"/>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48" name="直接箭头连接符 47">
              <a:extLst>
                <a:ext uri="{FF2B5EF4-FFF2-40B4-BE49-F238E27FC236}">
                  <a16:creationId xmlns:a16="http://schemas.microsoft.com/office/drawing/2014/main" id="{85BFEE7C-0483-8442-D538-2E3EFC3A56BA}"/>
                </a:ext>
              </a:extLst>
            </p:cNvPr>
            <p:cNvCxnSpPr>
              <a:cxnSpLocks/>
            </p:cNvCxnSpPr>
            <p:nvPr>
              <p:custDataLst>
                <p:tags r:id="rId38"/>
              </p:custDataLst>
            </p:nvPr>
          </p:nvCxnSpPr>
          <p:spPr>
            <a:xfrm flipV="1">
              <a:off x="1590930" y="2030629"/>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3E282F3-75E8-E61E-1B5B-DD0F9539EC58}"/>
                </a:ext>
              </a:extLst>
            </p:cNvPr>
            <p:cNvSpPr/>
            <p:nvPr>
              <p:custDataLst>
                <p:tags r:id="rId39"/>
              </p:custDataLst>
            </p:nvPr>
          </p:nvSpPr>
          <p:spPr>
            <a:xfrm>
              <a:off x="2813050" y="1872613"/>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0" name="文本">
              <a:extLst>
                <a:ext uri="{FF2B5EF4-FFF2-40B4-BE49-F238E27FC236}">
                  <a16:creationId xmlns:a16="http://schemas.microsoft.com/office/drawing/2014/main" id="{37988345-CA8D-923C-C751-E6DB70ECBD6F}"/>
                </a:ext>
              </a:extLst>
            </p:cNvPr>
            <p:cNvSpPr/>
            <p:nvPr>
              <p:custDataLst>
                <p:tags r:id="rId40"/>
              </p:custDataLst>
            </p:nvPr>
          </p:nvSpPr>
          <p:spPr>
            <a:xfrm>
              <a:off x="1883094" y="151320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51" name="文本框 50">
              <a:extLst>
                <a:ext uri="{FF2B5EF4-FFF2-40B4-BE49-F238E27FC236}">
                  <a16:creationId xmlns:a16="http://schemas.microsoft.com/office/drawing/2014/main" id="{72DB4DE9-3D13-E1C1-3BAF-6C5C31D4C4AD}"/>
                </a:ext>
              </a:extLst>
            </p:cNvPr>
            <p:cNvSpPr txBox="1"/>
            <p:nvPr>
              <p:custDataLst>
                <p:tags r:id="rId41"/>
              </p:custDataLst>
            </p:nvPr>
          </p:nvSpPr>
          <p:spPr>
            <a:xfrm>
              <a:off x="2663190" y="2217417"/>
              <a:ext cx="675640" cy="38544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52" name="文本框 51">
              <a:extLst>
                <a:ext uri="{FF2B5EF4-FFF2-40B4-BE49-F238E27FC236}">
                  <a16:creationId xmlns:a16="http://schemas.microsoft.com/office/drawing/2014/main" id="{AC8335E5-3884-FCFB-BD9E-3FBD2E01526D}"/>
                </a:ext>
              </a:extLst>
            </p:cNvPr>
            <p:cNvSpPr txBox="1"/>
            <p:nvPr>
              <p:custDataLst>
                <p:tags r:id="rId42"/>
              </p:custDataLst>
            </p:nvPr>
          </p:nvSpPr>
          <p:spPr>
            <a:xfrm rot="10800000" flipV="1">
              <a:off x="2147139" y="2525173"/>
              <a:ext cx="1601895" cy="815338"/>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53" name="直接箭头连接符 52">
              <a:extLst>
                <a:ext uri="{FF2B5EF4-FFF2-40B4-BE49-F238E27FC236}">
                  <a16:creationId xmlns:a16="http://schemas.microsoft.com/office/drawing/2014/main" id="{6CE94213-124B-1E4B-45E8-352886C24675}"/>
                </a:ext>
              </a:extLst>
            </p:cNvPr>
            <p:cNvCxnSpPr>
              <a:cxnSpLocks/>
            </p:cNvCxnSpPr>
            <p:nvPr>
              <p:custDataLst>
                <p:tags r:id="rId43"/>
              </p:custDataLst>
            </p:nvPr>
          </p:nvCxnSpPr>
          <p:spPr>
            <a:xfrm>
              <a:off x="3193035" y="2024279"/>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4DE16748-0829-F49A-BCA6-701898463C7C}"/>
                </a:ext>
              </a:extLst>
            </p:cNvPr>
            <p:cNvSpPr/>
            <p:nvPr>
              <p:custDataLst>
                <p:tags r:id="rId44"/>
              </p:custDataLst>
            </p:nvPr>
          </p:nvSpPr>
          <p:spPr>
            <a:xfrm>
              <a:off x="4618991" y="1872613"/>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5" name="文本">
              <a:extLst>
                <a:ext uri="{FF2B5EF4-FFF2-40B4-BE49-F238E27FC236}">
                  <a16:creationId xmlns:a16="http://schemas.microsoft.com/office/drawing/2014/main" id="{3AC7DC21-6AA8-90F2-06FD-606DCD3614FF}"/>
                </a:ext>
              </a:extLst>
            </p:cNvPr>
            <p:cNvSpPr/>
            <p:nvPr>
              <p:custDataLst>
                <p:tags r:id="rId45"/>
              </p:custDataLst>
            </p:nvPr>
          </p:nvSpPr>
          <p:spPr>
            <a:xfrm>
              <a:off x="3689033" y="151320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56" name="文本框 55">
              <a:extLst>
                <a:ext uri="{FF2B5EF4-FFF2-40B4-BE49-F238E27FC236}">
                  <a16:creationId xmlns:a16="http://schemas.microsoft.com/office/drawing/2014/main" id="{B0314CEA-1311-CEBA-4C9C-C0A01FD0A52F}"/>
                </a:ext>
              </a:extLst>
            </p:cNvPr>
            <p:cNvSpPr txBox="1"/>
            <p:nvPr>
              <p:custDataLst>
                <p:tags r:id="rId46"/>
              </p:custDataLst>
            </p:nvPr>
          </p:nvSpPr>
          <p:spPr>
            <a:xfrm>
              <a:off x="4445635" y="2225037"/>
              <a:ext cx="675640" cy="37782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57" name="文本框 56">
              <a:extLst>
                <a:ext uri="{FF2B5EF4-FFF2-40B4-BE49-F238E27FC236}">
                  <a16:creationId xmlns:a16="http://schemas.microsoft.com/office/drawing/2014/main" id="{C9E4D40A-FEE5-0BE1-40E3-48D0E187E9B2}"/>
                </a:ext>
              </a:extLst>
            </p:cNvPr>
            <p:cNvSpPr txBox="1"/>
            <p:nvPr>
              <p:custDataLst>
                <p:tags r:id="rId47"/>
              </p:custDataLst>
            </p:nvPr>
          </p:nvSpPr>
          <p:spPr>
            <a:xfrm rot="10800000" flipV="1">
              <a:off x="3736553" y="2569742"/>
              <a:ext cx="2035165" cy="810258"/>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58" name="文本">
              <a:extLst>
                <a:ext uri="{FF2B5EF4-FFF2-40B4-BE49-F238E27FC236}">
                  <a16:creationId xmlns:a16="http://schemas.microsoft.com/office/drawing/2014/main" id="{A74B296B-1EB9-9A89-07D5-78FCE07CDA9D}"/>
                </a:ext>
              </a:extLst>
            </p:cNvPr>
            <p:cNvSpPr/>
            <p:nvPr>
              <p:custDataLst>
                <p:tags r:id="rId48"/>
              </p:custDataLst>
            </p:nvPr>
          </p:nvSpPr>
          <p:spPr>
            <a:xfrm>
              <a:off x="5448192" y="1497329"/>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59" name="直接箭头连接符 58">
              <a:extLst>
                <a:ext uri="{FF2B5EF4-FFF2-40B4-BE49-F238E27FC236}">
                  <a16:creationId xmlns:a16="http://schemas.microsoft.com/office/drawing/2014/main" id="{17EF5EC0-54AE-586E-D188-B3561B9494C8}"/>
                </a:ext>
              </a:extLst>
            </p:cNvPr>
            <p:cNvCxnSpPr>
              <a:cxnSpLocks/>
              <a:endCxn id="60" idx="2"/>
            </p:cNvCxnSpPr>
            <p:nvPr>
              <p:custDataLst>
                <p:tags r:id="rId49"/>
              </p:custDataLst>
            </p:nvPr>
          </p:nvCxnSpPr>
          <p:spPr>
            <a:xfrm>
              <a:off x="4973575" y="2038884"/>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C852E848-568F-37A4-5C8C-1103818FF85D}"/>
                </a:ext>
              </a:extLst>
            </p:cNvPr>
            <p:cNvSpPr/>
            <p:nvPr>
              <p:custDataLst>
                <p:tags r:id="rId50"/>
              </p:custDataLst>
            </p:nvPr>
          </p:nvSpPr>
          <p:spPr>
            <a:xfrm>
              <a:off x="6358257" y="1872613"/>
              <a:ext cx="354330" cy="3448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1" name="文本框 60">
              <a:extLst>
                <a:ext uri="{FF2B5EF4-FFF2-40B4-BE49-F238E27FC236}">
                  <a16:creationId xmlns:a16="http://schemas.microsoft.com/office/drawing/2014/main" id="{37F468C8-9D33-9AC6-634F-30E3EC97219B}"/>
                </a:ext>
              </a:extLst>
            </p:cNvPr>
            <p:cNvSpPr txBox="1"/>
            <p:nvPr>
              <p:custDataLst>
                <p:tags r:id="rId51"/>
              </p:custDataLst>
            </p:nvPr>
          </p:nvSpPr>
          <p:spPr>
            <a:xfrm rot="10800000" flipV="1">
              <a:off x="5632713" y="2563808"/>
              <a:ext cx="1845202"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62" name="文本框 61">
              <a:extLst>
                <a:ext uri="{FF2B5EF4-FFF2-40B4-BE49-F238E27FC236}">
                  <a16:creationId xmlns:a16="http://schemas.microsoft.com/office/drawing/2014/main" id="{F3706AAC-11B6-ADFE-A7DA-0AA2E504F472}"/>
                </a:ext>
              </a:extLst>
            </p:cNvPr>
            <p:cNvSpPr txBox="1"/>
            <p:nvPr>
              <p:custDataLst>
                <p:tags r:id="rId52"/>
              </p:custDataLst>
            </p:nvPr>
          </p:nvSpPr>
          <p:spPr>
            <a:xfrm>
              <a:off x="6228081" y="2178361"/>
              <a:ext cx="675640" cy="38544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63" name="直接箭头连接符 62">
              <a:extLst>
                <a:ext uri="{FF2B5EF4-FFF2-40B4-BE49-F238E27FC236}">
                  <a16:creationId xmlns:a16="http://schemas.microsoft.com/office/drawing/2014/main" id="{ACEE7E66-BDA2-0F1C-642A-93C829F1D4DE}"/>
                </a:ext>
              </a:extLst>
            </p:cNvPr>
            <p:cNvCxnSpPr>
              <a:stCxn id="60" idx="6"/>
              <a:endCxn id="64" idx="2"/>
            </p:cNvCxnSpPr>
            <p:nvPr>
              <p:custDataLst>
                <p:tags r:id="rId53"/>
              </p:custDataLst>
            </p:nvPr>
          </p:nvCxnSpPr>
          <p:spPr>
            <a:xfrm>
              <a:off x="6712840" y="2045234"/>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CDEF12B5-05C7-9AA2-A89F-AB83BD2AB8E2}"/>
                </a:ext>
              </a:extLst>
            </p:cNvPr>
            <p:cNvSpPr/>
            <p:nvPr>
              <p:custDataLst>
                <p:tags r:id="rId54"/>
              </p:custDataLst>
            </p:nvPr>
          </p:nvSpPr>
          <p:spPr>
            <a:xfrm>
              <a:off x="8451851" y="1872613"/>
              <a:ext cx="354330" cy="3448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5" name="文本框 64">
              <a:extLst>
                <a:ext uri="{FF2B5EF4-FFF2-40B4-BE49-F238E27FC236}">
                  <a16:creationId xmlns:a16="http://schemas.microsoft.com/office/drawing/2014/main" id="{1DA519DA-1603-4C5D-E6AB-C36A5F1B836F}"/>
                </a:ext>
              </a:extLst>
            </p:cNvPr>
            <p:cNvSpPr txBox="1"/>
            <p:nvPr>
              <p:custDataLst>
                <p:tags r:id="rId55"/>
              </p:custDataLst>
            </p:nvPr>
          </p:nvSpPr>
          <p:spPr>
            <a:xfrm>
              <a:off x="8282306" y="2177092"/>
              <a:ext cx="675640" cy="38544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66" name="文本框 65">
              <a:extLst>
                <a:ext uri="{FF2B5EF4-FFF2-40B4-BE49-F238E27FC236}">
                  <a16:creationId xmlns:a16="http://schemas.microsoft.com/office/drawing/2014/main" id="{2641E468-966B-6441-3EDF-B891E50C666B}"/>
                </a:ext>
              </a:extLst>
            </p:cNvPr>
            <p:cNvSpPr txBox="1"/>
            <p:nvPr>
              <p:custDataLst>
                <p:tags r:id="rId56"/>
              </p:custDataLst>
            </p:nvPr>
          </p:nvSpPr>
          <p:spPr>
            <a:xfrm rot="10800000" flipV="1">
              <a:off x="7233013" y="2511590"/>
              <a:ext cx="2535927" cy="70548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67" name="文本">
              <a:extLst>
                <a:ext uri="{FF2B5EF4-FFF2-40B4-BE49-F238E27FC236}">
                  <a16:creationId xmlns:a16="http://schemas.microsoft.com/office/drawing/2014/main" id="{2DBA4EEC-16D5-C7F2-4C10-64D117468185}"/>
                </a:ext>
              </a:extLst>
            </p:cNvPr>
            <p:cNvSpPr/>
            <p:nvPr>
              <p:custDataLst>
                <p:tags r:id="rId57"/>
              </p:custDataLst>
            </p:nvPr>
          </p:nvSpPr>
          <p:spPr>
            <a:xfrm>
              <a:off x="7513003" y="1496693"/>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68" name="椭圆 67">
              <a:extLst>
                <a:ext uri="{FF2B5EF4-FFF2-40B4-BE49-F238E27FC236}">
                  <a16:creationId xmlns:a16="http://schemas.microsoft.com/office/drawing/2014/main" id="{27FF7358-45F0-7368-BBF1-ACB1A233A95D}"/>
                </a:ext>
              </a:extLst>
            </p:cNvPr>
            <p:cNvSpPr/>
            <p:nvPr>
              <p:custDataLst>
                <p:tags r:id="rId58"/>
              </p:custDataLst>
            </p:nvPr>
          </p:nvSpPr>
          <p:spPr>
            <a:xfrm>
              <a:off x="10291447" y="1872613"/>
              <a:ext cx="354330" cy="34480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69" name="直接箭头连接符 68">
              <a:extLst>
                <a:ext uri="{FF2B5EF4-FFF2-40B4-BE49-F238E27FC236}">
                  <a16:creationId xmlns:a16="http://schemas.microsoft.com/office/drawing/2014/main" id="{E40CE218-B2FE-0442-293B-2F49B61591CC}"/>
                </a:ext>
              </a:extLst>
            </p:cNvPr>
            <p:cNvCxnSpPr>
              <a:endCxn id="68" idx="2"/>
            </p:cNvCxnSpPr>
            <p:nvPr>
              <p:custDataLst>
                <p:tags r:id="rId59"/>
              </p:custDataLst>
            </p:nvPr>
          </p:nvCxnSpPr>
          <p:spPr>
            <a:xfrm>
              <a:off x="8806436" y="2038884"/>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F084E44-4AA6-28CC-F2EA-60FBF64355DD}"/>
                </a:ext>
              </a:extLst>
            </p:cNvPr>
            <p:cNvSpPr txBox="1"/>
            <p:nvPr>
              <p:custDataLst>
                <p:tags r:id="rId60"/>
              </p:custDataLst>
            </p:nvPr>
          </p:nvSpPr>
          <p:spPr>
            <a:xfrm>
              <a:off x="10140316" y="2185347"/>
              <a:ext cx="675640" cy="38544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71" name="文本框 70">
              <a:extLst>
                <a:ext uri="{FF2B5EF4-FFF2-40B4-BE49-F238E27FC236}">
                  <a16:creationId xmlns:a16="http://schemas.microsoft.com/office/drawing/2014/main" id="{1EA8F4F0-08AC-31F8-0682-E933A646769F}"/>
                </a:ext>
              </a:extLst>
            </p:cNvPr>
            <p:cNvSpPr txBox="1"/>
            <p:nvPr>
              <p:custDataLst>
                <p:tags r:id="rId61"/>
              </p:custDataLst>
            </p:nvPr>
          </p:nvSpPr>
          <p:spPr>
            <a:xfrm rot="10800000" flipV="1">
              <a:off x="9397803" y="2539096"/>
              <a:ext cx="2239281"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2" name="圆角矩形 40">
              <a:extLst>
                <a:ext uri="{FF2B5EF4-FFF2-40B4-BE49-F238E27FC236}">
                  <a16:creationId xmlns:a16="http://schemas.microsoft.com/office/drawing/2014/main" id="{D58E3B08-2574-AC4B-BB8D-4D864C333742}"/>
                </a:ext>
              </a:extLst>
            </p:cNvPr>
            <p:cNvSpPr/>
            <p:nvPr>
              <p:custDataLst>
                <p:tags r:id="rId62"/>
              </p:custDataLst>
            </p:nvPr>
          </p:nvSpPr>
          <p:spPr>
            <a:xfrm>
              <a:off x="254635" y="1296669"/>
              <a:ext cx="11785601" cy="2114547"/>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73" name="文本">
              <a:extLst>
                <a:ext uri="{FF2B5EF4-FFF2-40B4-BE49-F238E27FC236}">
                  <a16:creationId xmlns:a16="http://schemas.microsoft.com/office/drawing/2014/main" id="{99816EA9-F456-147C-8059-E999C8D678C9}"/>
                </a:ext>
              </a:extLst>
            </p:cNvPr>
            <p:cNvSpPr/>
            <p:nvPr>
              <p:custDataLst>
                <p:tags r:id="rId63"/>
              </p:custDataLst>
            </p:nvPr>
          </p:nvSpPr>
          <p:spPr>
            <a:xfrm>
              <a:off x="245427" y="15324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74" name="文本">
              <a:extLst>
                <a:ext uri="{FF2B5EF4-FFF2-40B4-BE49-F238E27FC236}">
                  <a16:creationId xmlns:a16="http://schemas.microsoft.com/office/drawing/2014/main" id="{F3AFA40C-F1A1-8E05-686C-E922A02D7BF7}"/>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75" name="组合 74">
            <a:extLst>
              <a:ext uri="{FF2B5EF4-FFF2-40B4-BE49-F238E27FC236}">
                <a16:creationId xmlns:a16="http://schemas.microsoft.com/office/drawing/2014/main" id="{B46BC174-C6D4-5490-2205-BC1958629C0E}"/>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A5353020-7142-6A29-C627-7A35BE121BA4}"/>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3511FE77-A8D3-176E-9640-7C292A3586CC}"/>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42677C2B-FAB6-E589-ABC5-FC49000C4B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EC63EAB9-A5B9-76C6-B6BD-B773E9DE37A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9218F3BC-F5C6-C2D5-6173-57631FADA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9A1E1507-AEF9-903F-5DEF-6F67A2A1742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7A2F058-06B3-6BEC-B5AD-D9B4EB8CF1C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19675A4-CAFF-E515-2203-12886F8B7602}"/>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cxnSp>
        <p:nvCxnSpPr>
          <p:cNvPr id="92" name="连接符: 曲线 91">
            <a:extLst>
              <a:ext uri="{FF2B5EF4-FFF2-40B4-BE49-F238E27FC236}">
                <a16:creationId xmlns:a16="http://schemas.microsoft.com/office/drawing/2014/main" id="{9EDBAC01-9A58-B663-819D-A510E99CF3A7}"/>
              </a:ext>
            </a:extLst>
          </p:cNvPr>
          <p:cNvCxnSpPr>
            <a:cxnSpLocks/>
            <a:stCxn id="68" idx="6"/>
          </p:cNvCxnSpPr>
          <p:nvPr/>
        </p:nvCxnSpPr>
        <p:spPr>
          <a:xfrm>
            <a:off x="10408755" y="1832459"/>
            <a:ext cx="1107047" cy="1542351"/>
          </a:xfrm>
          <a:prstGeom prst="curvedConnector2">
            <a:avLst/>
          </a:prstGeom>
          <a:ln w="38100">
            <a:solidFill>
              <a:srgbClr val="17375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55E44B39-F93A-D18B-2022-E1AB607BBA95}"/>
              </a:ext>
            </a:extLst>
          </p:cNvPr>
          <p:cNvGrpSpPr/>
          <p:nvPr/>
        </p:nvGrpSpPr>
        <p:grpSpPr>
          <a:xfrm>
            <a:off x="330592" y="3392961"/>
            <a:ext cx="11429424" cy="2204275"/>
            <a:chOff x="245427" y="1294948"/>
            <a:chExt cx="11794808" cy="2096163"/>
          </a:xfrm>
        </p:grpSpPr>
        <p:cxnSp>
          <p:nvCxnSpPr>
            <p:cNvPr id="10" name="直接箭头连接符 9">
              <a:extLst>
                <a:ext uri="{FF2B5EF4-FFF2-40B4-BE49-F238E27FC236}">
                  <a16:creationId xmlns:a16="http://schemas.microsoft.com/office/drawing/2014/main" id="{3C8B1745-3283-3DB6-DB96-9448B19A509E}"/>
                </a:ext>
              </a:extLst>
            </p:cNvPr>
            <p:cNvCxnSpPr>
              <a:cxnSpLocks/>
            </p:cNvCxnSpPr>
            <p:nvPr>
              <p:custDataLst>
                <p:tags r:id="rId1"/>
              </p:custDataLst>
            </p:nvPr>
          </p:nvCxnSpPr>
          <p:spPr>
            <a:xfrm flipV="1">
              <a:off x="559689" y="2121940"/>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
              <a:extLst>
                <a:ext uri="{FF2B5EF4-FFF2-40B4-BE49-F238E27FC236}">
                  <a16:creationId xmlns:a16="http://schemas.microsoft.com/office/drawing/2014/main" id="{69071240-1D79-2708-C4D9-6CD9B7300B2B}"/>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椭圆 11">
              <a:extLst>
                <a:ext uri="{FF2B5EF4-FFF2-40B4-BE49-F238E27FC236}">
                  <a16:creationId xmlns:a16="http://schemas.microsoft.com/office/drawing/2014/main" id="{DA828CEF-0E11-5562-8863-D06A66C01AE5}"/>
                </a:ext>
              </a:extLst>
            </p:cNvPr>
            <p:cNvSpPr/>
            <p:nvPr>
              <p:custDataLst>
                <p:tags r:id="rId3"/>
              </p:custDataLst>
            </p:nvPr>
          </p:nvSpPr>
          <p:spPr>
            <a:xfrm>
              <a:off x="1180465"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 name="文本框 12">
              <a:extLst>
                <a:ext uri="{FF2B5EF4-FFF2-40B4-BE49-F238E27FC236}">
                  <a16:creationId xmlns:a16="http://schemas.microsoft.com/office/drawing/2014/main" id="{E091B12C-68B2-FBA9-2155-A67BCA8FC82B}"/>
                </a:ext>
              </a:extLst>
            </p:cNvPr>
            <p:cNvSpPr txBox="1"/>
            <p:nvPr>
              <p:custDataLst>
                <p:tags r:id="rId4"/>
              </p:custDataLst>
            </p:nvPr>
          </p:nvSpPr>
          <p:spPr>
            <a:xfrm>
              <a:off x="1014729" y="2269672"/>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14" name="文本框 13">
              <a:extLst>
                <a:ext uri="{FF2B5EF4-FFF2-40B4-BE49-F238E27FC236}">
                  <a16:creationId xmlns:a16="http://schemas.microsoft.com/office/drawing/2014/main" id="{555B0617-54E7-0D41-0756-697738D0DDF4}"/>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84" name="直接箭头连接符 83">
              <a:extLst>
                <a:ext uri="{FF2B5EF4-FFF2-40B4-BE49-F238E27FC236}">
                  <a16:creationId xmlns:a16="http://schemas.microsoft.com/office/drawing/2014/main" id="{3AB0B874-DA4D-EBB3-8B1E-422D6AB76C5C}"/>
                </a:ext>
              </a:extLst>
            </p:cNvPr>
            <p:cNvCxnSpPr>
              <a:cxnSpLocks/>
            </p:cNvCxnSpPr>
            <p:nvPr>
              <p:custDataLst>
                <p:tags r:id="rId6"/>
              </p:custDataLst>
            </p:nvPr>
          </p:nvCxnSpPr>
          <p:spPr>
            <a:xfrm flipV="1">
              <a:off x="1590929" y="2121940"/>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44E3BE8F-1E27-CA4B-C40A-EE064A58BA60}"/>
                </a:ext>
              </a:extLst>
            </p:cNvPr>
            <p:cNvSpPr/>
            <p:nvPr>
              <p:custDataLst>
                <p:tags r:id="rId7"/>
              </p:custDataLst>
            </p:nvPr>
          </p:nvSpPr>
          <p:spPr>
            <a:xfrm>
              <a:off x="2813050"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86" name="文本">
              <a:extLst>
                <a:ext uri="{FF2B5EF4-FFF2-40B4-BE49-F238E27FC236}">
                  <a16:creationId xmlns:a16="http://schemas.microsoft.com/office/drawing/2014/main" id="{644DCC8C-C505-0068-3918-4FAC856F1F91}"/>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87" name="文本框 86">
              <a:extLst>
                <a:ext uri="{FF2B5EF4-FFF2-40B4-BE49-F238E27FC236}">
                  <a16:creationId xmlns:a16="http://schemas.microsoft.com/office/drawing/2014/main" id="{1732FED4-AC3C-09A6-23AF-B4DB7943372C}"/>
                </a:ext>
              </a:extLst>
            </p:cNvPr>
            <p:cNvSpPr txBox="1"/>
            <p:nvPr>
              <p:custDataLst>
                <p:tags r:id="rId9"/>
              </p:custDataLst>
            </p:nvPr>
          </p:nvSpPr>
          <p:spPr>
            <a:xfrm>
              <a:off x="2663189" y="230872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88" name="文本框 87">
              <a:extLst>
                <a:ext uri="{FF2B5EF4-FFF2-40B4-BE49-F238E27FC236}">
                  <a16:creationId xmlns:a16="http://schemas.microsoft.com/office/drawing/2014/main" id="{9289D0EC-CC23-6947-528D-6E10DE226CD9}"/>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89" name="直接箭头连接符 88">
              <a:extLst>
                <a:ext uri="{FF2B5EF4-FFF2-40B4-BE49-F238E27FC236}">
                  <a16:creationId xmlns:a16="http://schemas.microsoft.com/office/drawing/2014/main" id="{D6143E0A-5C7D-8A7A-B183-F5D44A44432E}"/>
                </a:ext>
              </a:extLst>
            </p:cNvPr>
            <p:cNvCxnSpPr>
              <a:cxnSpLocks/>
            </p:cNvCxnSpPr>
            <p:nvPr>
              <p:custDataLst>
                <p:tags r:id="rId11"/>
              </p:custDataLst>
            </p:nvPr>
          </p:nvCxnSpPr>
          <p:spPr>
            <a:xfrm>
              <a:off x="3193034" y="2115589"/>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C99525E9-E257-8CFB-CFFB-E8E7807279CA}"/>
                </a:ext>
              </a:extLst>
            </p:cNvPr>
            <p:cNvSpPr/>
            <p:nvPr>
              <p:custDataLst>
                <p:tags r:id="rId12"/>
              </p:custDataLst>
            </p:nvPr>
          </p:nvSpPr>
          <p:spPr>
            <a:xfrm>
              <a:off x="4618990"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1" name="文本">
              <a:extLst>
                <a:ext uri="{FF2B5EF4-FFF2-40B4-BE49-F238E27FC236}">
                  <a16:creationId xmlns:a16="http://schemas.microsoft.com/office/drawing/2014/main" id="{B798ED6B-57B1-4BAA-3E90-F7084A0CAB5C}"/>
                </a:ext>
              </a:extLst>
            </p:cNvPr>
            <p:cNvSpPr/>
            <p:nvPr>
              <p:custDataLst>
                <p:tags r:id="rId13"/>
              </p:custDataLst>
            </p:nvPr>
          </p:nvSpPr>
          <p:spPr>
            <a:xfrm>
              <a:off x="3689032" y="1294948"/>
              <a:ext cx="2214244" cy="61672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进行深度估计</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文本框 92">
              <a:extLst>
                <a:ext uri="{FF2B5EF4-FFF2-40B4-BE49-F238E27FC236}">
                  <a16:creationId xmlns:a16="http://schemas.microsoft.com/office/drawing/2014/main" id="{4B475435-B8CA-3940-096D-100225D5D837}"/>
                </a:ext>
              </a:extLst>
            </p:cNvPr>
            <p:cNvSpPr txBox="1"/>
            <p:nvPr>
              <p:custDataLst>
                <p:tags r:id="rId14"/>
              </p:custDataLst>
            </p:nvPr>
          </p:nvSpPr>
          <p:spPr>
            <a:xfrm>
              <a:off x="4445635" y="2316349"/>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94" name="文本框 93">
              <a:extLst>
                <a:ext uri="{FF2B5EF4-FFF2-40B4-BE49-F238E27FC236}">
                  <a16:creationId xmlns:a16="http://schemas.microsoft.com/office/drawing/2014/main" id="{CE0B44CA-2AC4-FC28-7810-B5C2C60004C7}"/>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95" name="文本">
              <a:extLst>
                <a:ext uri="{FF2B5EF4-FFF2-40B4-BE49-F238E27FC236}">
                  <a16:creationId xmlns:a16="http://schemas.microsoft.com/office/drawing/2014/main" id="{24B1D3E9-9341-5CBA-5B85-75F32E63BCB1}"/>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96" name="直接箭头连接符 95">
              <a:extLst>
                <a:ext uri="{FF2B5EF4-FFF2-40B4-BE49-F238E27FC236}">
                  <a16:creationId xmlns:a16="http://schemas.microsoft.com/office/drawing/2014/main" id="{97634601-B481-55BC-99C5-BF73A00E1145}"/>
                </a:ext>
              </a:extLst>
            </p:cNvPr>
            <p:cNvCxnSpPr>
              <a:cxnSpLocks/>
              <a:stCxn id="90" idx="6"/>
              <a:endCxn id="97" idx="2"/>
            </p:cNvCxnSpPr>
            <p:nvPr>
              <p:custDataLst>
                <p:tags r:id="rId17"/>
              </p:custDataLst>
            </p:nvPr>
          </p:nvCxnSpPr>
          <p:spPr>
            <a:xfrm>
              <a:off x="4973320" y="2136327"/>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7" name="椭圆 96">
              <a:extLst>
                <a:ext uri="{FF2B5EF4-FFF2-40B4-BE49-F238E27FC236}">
                  <a16:creationId xmlns:a16="http://schemas.microsoft.com/office/drawing/2014/main" id="{21AC390F-CF13-6846-DFA6-E2C34876EDED}"/>
                </a:ext>
              </a:extLst>
            </p:cNvPr>
            <p:cNvSpPr/>
            <p:nvPr>
              <p:custDataLst>
                <p:tags r:id="rId18"/>
              </p:custDataLst>
            </p:nvPr>
          </p:nvSpPr>
          <p:spPr>
            <a:xfrm>
              <a:off x="6479158"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8" name="文本框 97">
              <a:extLst>
                <a:ext uri="{FF2B5EF4-FFF2-40B4-BE49-F238E27FC236}">
                  <a16:creationId xmlns:a16="http://schemas.microsoft.com/office/drawing/2014/main" id="{705E2810-225E-9EA8-B3F1-5A18856F2F94}"/>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99" name="文本框 98">
              <a:extLst>
                <a:ext uri="{FF2B5EF4-FFF2-40B4-BE49-F238E27FC236}">
                  <a16:creationId xmlns:a16="http://schemas.microsoft.com/office/drawing/2014/main" id="{DB7A73AA-F0C3-7CDA-901E-F63E97FD7F40}"/>
                </a:ext>
              </a:extLst>
            </p:cNvPr>
            <p:cNvSpPr txBox="1"/>
            <p:nvPr>
              <p:custDataLst>
                <p:tags r:id="rId20"/>
              </p:custDataLst>
            </p:nvPr>
          </p:nvSpPr>
          <p:spPr>
            <a:xfrm>
              <a:off x="6348983" y="2269672"/>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100" name="直接箭头连接符 99">
              <a:extLst>
                <a:ext uri="{FF2B5EF4-FFF2-40B4-BE49-F238E27FC236}">
                  <a16:creationId xmlns:a16="http://schemas.microsoft.com/office/drawing/2014/main" id="{1A2C9E0E-1C37-2497-5AB9-9D7A4A5113E9}"/>
                </a:ext>
              </a:extLst>
            </p:cNvPr>
            <p:cNvCxnSpPr>
              <a:cxnSpLocks/>
              <a:stCxn id="97" idx="6"/>
              <a:endCxn id="101" idx="2"/>
            </p:cNvCxnSpPr>
            <p:nvPr>
              <p:custDataLst>
                <p:tags r:id="rId21"/>
              </p:custDataLst>
            </p:nvPr>
          </p:nvCxnSpPr>
          <p:spPr>
            <a:xfrm>
              <a:off x="6833488" y="2136327"/>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椭圆 100">
              <a:extLst>
                <a:ext uri="{FF2B5EF4-FFF2-40B4-BE49-F238E27FC236}">
                  <a16:creationId xmlns:a16="http://schemas.microsoft.com/office/drawing/2014/main" id="{A2371904-D920-1A98-AB75-E45DADF78E1E}"/>
                </a:ext>
              </a:extLst>
            </p:cNvPr>
            <p:cNvSpPr/>
            <p:nvPr>
              <p:custDataLst>
                <p:tags r:id="rId22"/>
              </p:custDataLst>
            </p:nvPr>
          </p:nvSpPr>
          <p:spPr>
            <a:xfrm>
              <a:off x="8451850" y="1963924"/>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2" name="文本框 101">
              <a:extLst>
                <a:ext uri="{FF2B5EF4-FFF2-40B4-BE49-F238E27FC236}">
                  <a16:creationId xmlns:a16="http://schemas.microsoft.com/office/drawing/2014/main" id="{12F4C747-B433-5281-97FB-D1F0040B6114}"/>
                </a:ext>
              </a:extLst>
            </p:cNvPr>
            <p:cNvSpPr txBox="1"/>
            <p:nvPr>
              <p:custDataLst>
                <p:tags r:id="rId23"/>
              </p:custDataLst>
            </p:nvPr>
          </p:nvSpPr>
          <p:spPr>
            <a:xfrm>
              <a:off x="8282304" y="2268403"/>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103" name="文本框 102">
              <a:extLst>
                <a:ext uri="{FF2B5EF4-FFF2-40B4-BE49-F238E27FC236}">
                  <a16:creationId xmlns:a16="http://schemas.microsoft.com/office/drawing/2014/main" id="{7832A72F-F060-B4AF-C4AB-CBD0F3847752}"/>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104" name="文本">
              <a:extLst>
                <a:ext uri="{FF2B5EF4-FFF2-40B4-BE49-F238E27FC236}">
                  <a16:creationId xmlns:a16="http://schemas.microsoft.com/office/drawing/2014/main" id="{2E535CAE-4A2B-D7CB-682A-6F15B083CF26}"/>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105" name="椭圆 104">
              <a:extLst>
                <a:ext uri="{FF2B5EF4-FFF2-40B4-BE49-F238E27FC236}">
                  <a16:creationId xmlns:a16="http://schemas.microsoft.com/office/drawing/2014/main" id="{95760AB4-01FC-C3C3-5FC5-A4747C174914}"/>
                </a:ext>
              </a:extLst>
            </p:cNvPr>
            <p:cNvSpPr/>
            <p:nvPr>
              <p:custDataLst>
                <p:tags r:id="rId26"/>
              </p:custDataLst>
            </p:nvPr>
          </p:nvSpPr>
          <p:spPr>
            <a:xfrm>
              <a:off x="10470187"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06" name="直接箭头连接符 105">
              <a:extLst>
                <a:ext uri="{FF2B5EF4-FFF2-40B4-BE49-F238E27FC236}">
                  <a16:creationId xmlns:a16="http://schemas.microsoft.com/office/drawing/2014/main" id="{81CA0AF4-27D3-E0F5-F281-506A14D4F425}"/>
                </a:ext>
              </a:extLst>
            </p:cNvPr>
            <p:cNvCxnSpPr>
              <a:cxnSpLocks/>
              <a:stCxn id="101" idx="6"/>
              <a:endCxn id="105" idx="2"/>
            </p:cNvCxnSpPr>
            <p:nvPr>
              <p:custDataLst>
                <p:tags r:id="rId27"/>
              </p:custDataLst>
            </p:nvPr>
          </p:nvCxnSpPr>
          <p:spPr>
            <a:xfrm>
              <a:off x="8806180" y="2136327"/>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AAD90E37-2E7A-2D88-7218-7EB4A57B241F}"/>
                </a:ext>
              </a:extLst>
            </p:cNvPr>
            <p:cNvSpPr txBox="1"/>
            <p:nvPr>
              <p:custDataLst>
                <p:tags r:id="rId28"/>
              </p:custDataLst>
            </p:nvPr>
          </p:nvSpPr>
          <p:spPr>
            <a:xfrm>
              <a:off x="10319056" y="2276657"/>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108" name="文本框 107">
              <a:extLst>
                <a:ext uri="{FF2B5EF4-FFF2-40B4-BE49-F238E27FC236}">
                  <a16:creationId xmlns:a16="http://schemas.microsoft.com/office/drawing/2014/main" id="{EF513215-9551-CCCF-26CD-22A2CC5EAAC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09" name="圆角矩形 40">
              <a:extLst>
                <a:ext uri="{FF2B5EF4-FFF2-40B4-BE49-F238E27FC236}">
                  <a16:creationId xmlns:a16="http://schemas.microsoft.com/office/drawing/2014/main" id="{460FEF62-D9A5-3A93-34D3-22CC66412F96}"/>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10" name="文本">
              <a:extLst>
                <a:ext uri="{FF2B5EF4-FFF2-40B4-BE49-F238E27FC236}">
                  <a16:creationId xmlns:a16="http://schemas.microsoft.com/office/drawing/2014/main" id="{686AA3E8-DDB3-0FCE-7CF2-3FDE92157823}"/>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111" name="文本">
              <a:extLst>
                <a:ext uri="{FF2B5EF4-FFF2-40B4-BE49-F238E27FC236}">
                  <a16:creationId xmlns:a16="http://schemas.microsoft.com/office/drawing/2014/main" id="{0EFAB097-39F4-8A1E-0863-CAF4EF17495D}"/>
                </a:ext>
              </a:extLst>
            </p:cNvPr>
            <p:cNvSpPr/>
            <p:nvPr>
              <p:custDataLst>
                <p:tags r:id="rId32"/>
              </p:custDataLst>
            </p:nvPr>
          </p:nvSpPr>
          <p:spPr>
            <a:xfrm>
              <a:off x="9540227" y="1349491"/>
              <a:ext cx="2214244" cy="411046"/>
            </a:xfrm>
            <a:prstGeom prst="rect">
              <a:avLst/>
            </a:prstGeom>
            <a:noFill/>
          </p:spPr>
          <p:txBody>
            <a:bodyPr wrap="none" lIns="90000" tIns="46800" rIns="90000" bIns="46800" rtlCol="0">
              <a:noAutofit/>
            </a:bodyPr>
            <a:lstStyle/>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旨在解决多步推理带来的</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伪纹理问题</a:t>
              </a:r>
            </a:p>
            <a:p>
              <a:pPr algn="ctr"/>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22181323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633DB-C725-6566-3C28-8A2EA7429704}"/>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D0E439-D7A3-586C-B390-D09E30CDB0D6}"/>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grpSp>
        <p:nvGrpSpPr>
          <p:cNvPr id="42" name="组合 41">
            <a:extLst>
              <a:ext uri="{FF2B5EF4-FFF2-40B4-BE49-F238E27FC236}">
                <a16:creationId xmlns:a16="http://schemas.microsoft.com/office/drawing/2014/main" id="{69E252A4-DAF7-73D7-91DF-E73D1E7137B7}"/>
              </a:ext>
            </a:extLst>
          </p:cNvPr>
          <p:cNvGrpSpPr/>
          <p:nvPr/>
        </p:nvGrpSpPr>
        <p:grpSpPr>
          <a:xfrm>
            <a:off x="330592" y="-2409514"/>
            <a:ext cx="11429424" cy="2049044"/>
            <a:chOff x="245427" y="1296670"/>
            <a:chExt cx="11794808" cy="2114550"/>
          </a:xfrm>
        </p:grpSpPr>
        <p:cxnSp>
          <p:nvCxnSpPr>
            <p:cNvPr id="43" name="直接箭头连接符 42">
              <a:extLst>
                <a:ext uri="{FF2B5EF4-FFF2-40B4-BE49-F238E27FC236}">
                  <a16:creationId xmlns:a16="http://schemas.microsoft.com/office/drawing/2014/main" id="{95D0BBFF-94B9-A549-90E4-46D89B7B2A76}"/>
                </a:ext>
              </a:extLst>
            </p:cNvPr>
            <p:cNvCxnSpPr>
              <a:cxnSpLocks/>
            </p:cNvCxnSpPr>
            <p:nvPr>
              <p:custDataLst>
                <p:tags r:id="rId33"/>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
              <a:extLst>
                <a:ext uri="{FF2B5EF4-FFF2-40B4-BE49-F238E27FC236}">
                  <a16:creationId xmlns:a16="http://schemas.microsoft.com/office/drawing/2014/main" id="{AA5AFBD9-127D-A8E3-7981-14D433B87FBD}"/>
                </a:ext>
              </a:extLst>
            </p:cNvPr>
            <p:cNvSpPr/>
            <p:nvPr>
              <p:custDataLst>
                <p:tags r:id="rId34"/>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6EABE5AF-76B3-9A64-79F3-62722F5047E7}"/>
                </a:ext>
              </a:extLst>
            </p:cNvPr>
            <p:cNvSpPr/>
            <p:nvPr>
              <p:custDataLst>
                <p:tags r:id="rId35"/>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6" name="文本框 45">
              <a:extLst>
                <a:ext uri="{FF2B5EF4-FFF2-40B4-BE49-F238E27FC236}">
                  <a16:creationId xmlns:a16="http://schemas.microsoft.com/office/drawing/2014/main" id="{CBDC6E72-0CF8-08EB-513B-4FAD4A2C2306}"/>
                </a:ext>
              </a:extLst>
            </p:cNvPr>
            <p:cNvSpPr txBox="1"/>
            <p:nvPr>
              <p:custDataLst>
                <p:tags r:id="rId36"/>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47" name="文本框 46">
              <a:extLst>
                <a:ext uri="{FF2B5EF4-FFF2-40B4-BE49-F238E27FC236}">
                  <a16:creationId xmlns:a16="http://schemas.microsoft.com/office/drawing/2014/main" id="{D6BCF27B-13F6-F210-C437-F85708A27E79}"/>
                </a:ext>
              </a:extLst>
            </p:cNvPr>
            <p:cNvSpPr txBox="1"/>
            <p:nvPr>
              <p:custDataLst>
                <p:tags r:id="rId37"/>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48" name="直接箭头连接符 47">
              <a:extLst>
                <a:ext uri="{FF2B5EF4-FFF2-40B4-BE49-F238E27FC236}">
                  <a16:creationId xmlns:a16="http://schemas.microsoft.com/office/drawing/2014/main" id="{A135F0B2-6CC7-33AC-0441-B9D22272ECDD}"/>
                </a:ext>
              </a:extLst>
            </p:cNvPr>
            <p:cNvCxnSpPr>
              <a:cxnSpLocks/>
            </p:cNvCxnSpPr>
            <p:nvPr>
              <p:custDataLst>
                <p:tags r:id="rId38"/>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F3488B37-4F52-D17C-024F-0FF219C8C3CF}"/>
                </a:ext>
              </a:extLst>
            </p:cNvPr>
            <p:cNvSpPr/>
            <p:nvPr>
              <p:custDataLst>
                <p:tags r:id="rId39"/>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0" name="文本">
              <a:extLst>
                <a:ext uri="{FF2B5EF4-FFF2-40B4-BE49-F238E27FC236}">
                  <a16:creationId xmlns:a16="http://schemas.microsoft.com/office/drawing/2014/main" id="{514BEC0D-CE91-D41E-EDE3-EE824DA6354C}"/>
                </a:ext>
              </a:extLst>
            </p:cNvPr>
            <p:cNvSpPr/>
            <p:nvPr>
              <p:custDataLst>
                <p:tags r:id="rId40"/>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51" name="文本框 50">
              <a:extLst>
                <a:ext uri="{FF2B5EF4-FFF2-40B4-BE49-F238E27FC236}">
                  <a16:creationId xmlns:a16="http://schemas.microsoft.com/office/drawing/2014/main" id="{6FADEEDB-E930-F216-306D-B963E963BE76}"/>
                </a:ext>
              </a:extLst>
            </p:cNvPr>
            <p:cNvSpPr txBox="1"/>
            <p:nvPr>
              <p:custDataLst>
                <p:tags r:id="rId41"/>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52" name="文本框 51">
              <a:extLst>
                <a:ext uri="{FF2B5EF4-FFF2-40B4-BE49-F238E27FC236}">
                  <a16:creationId xmlns:a16="http://schemas.microsoft.com/office/drawing/2014/main" id="{5BD81349-614B-5807-DB2D-1B113CCF1DCD}"/>
                </a:ext>
              </a:extLst>
            </p:cNvPr>
            <p:cNvSpPr txBox="1"/>
            <p:nvPr>
              <p:custDataLst>
                <p:tags r:id="rId42"/>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53" name="直接箭头连接符 52">
              <a:extLst>
                <a:ext uri="{FF2B5EF4-FFF2-40B4-BE49-F238E27FC236}">
                  <a16:creationId xmlns:a16="http://schemas.microsoft.com/office/drawing/2014/main" id="{CDC2B990-19F6-2A92-30B6-5273C0A8DC66}"/>
                </a:ext>
              </a:extLst>
            </p:cNvPr>
            <p:cNvCxnSpPr>
              <a:cxnSpLocks/>
            </p:cNvCxnSpPr>
            <p:nvPr>
              <p:custDataLst>
                <p:tags r:id="rId43"/>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1114D3E4-3D9D-F51B-3BCD-5FA1A2EE1800}"/>
                </a:ext>
              </a:extLst>
            </p:cNvPr>
            <p:cNvSpPr/>
            <p:nvPr>
              <p:custDataLst>
                <p:tags r:id="rId44"/>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5" name="文本">
              <a:extLst>
                <a:ext uri="{FF2B5EF4-FFF2-40B4-BE49-F238E27FC236}">
                  <a16:creationId xmlns:a16="http://schemas.microsoft.com/office/drawing/2014/main" id="{3F4F2390-E6EB-6F0E-8EEF-A6DFD5DD883C}"/>
                </a:ext>
              </a:extLst>
            </p:cNvPr>
            <p:cNvSpPr/>
            <p:nvPr>
              <p:custDataLst>
                <p:tags r:id="rId45"/>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56" name="文本框 55">
              <a:extLst>
                <a:ext uri="{FF2B5EF4-FFF2-40B4-BE49-F238E27FC236}">
                  <a16:creationId xmlns:a16="http://schemas.microsoft.com/office/drawing/2014/main" id="{83EC3938-42D0-CF1A-65A9-42017D80DE31}"/>
                </a:ext>
              </a:extLst>
            </p:cNvPr>
            <p:cNvSpPr txBox="1"/>
            <p:nvPr>
              <p:custDataLst>
                <p:tags r:id="rId46"/>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57" name="文本框 56">
              <a:extLst>
                <a:ext uri="{FF2B5EF4-FFF2-40B4-BE49-F238E27FC236}">
                  <a16:creationId xmlns:a16="http://schemas.microsoft.com/office/drawing/2014/main" id="{4F1525A2-8562-347B-C874-EE324E098692}"/>
                </a:ext>
              </a:extLst>
            </p:cNvPr>
            <p:cNvSpPr txBox="1"/>
            <p:nvPr>
              <p:custDataLst>
                <p:tags r:id="rId47"/>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58" name="文本">
              <a:extLst>
                <a:ext uri="{FF2B5EF4-FFF2-40B4-BE49-F238E27FC236}">
                  <a16:creationId xmlns:a16="http://schemas.microsoft.com/office/drawing/2014/main" id="{16CF58B6-7A7F-44FE-8688-2FD0A1D5A3AA}"/>
                </a:ext>
              </a:extLst>
            </p:cNvPr>
            <p:cNvSpPr/>
            <p:nvPr>
              <p:custDataLst>
                <p:tags r:id="rId48"/>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59" name="直接箭头连接符 58">
              <a:extLst>
                <a:ext uri="{FF2B5EF4-FFF2-40B4-BE49-F238E27FC236}">
                  <a16:creationId xmlns:a16="http://schemas.microsoft.com/office/drawing/2014/main" id="{B6BEAEDF-8B10-1D22-695D-A6A1D31D2CA7}"/>
                </a:ext>
              </a:extLst>
            </p:cNvPr>
            <p:cNvCxnSpPr>
              <a:cxnSpLocks/>
              <a:endCxn id="60" idx="2"/>
            </p:cNvCxnSpPr>
            <p:nvPr>
              <p:custDataLst>
                <p:tags r:id="rId49"/>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D1AF7D58-5685-F4EE-F37A-D8BBC3F1D4CE}"/>
                </a:ext>
              </a:extLst>
            </p:cNvPr>
            <p:cNvSpPr/>
            <p:nvPr>
              <p:custDataLst>
                <p:tags r:id="rId50"/>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1" name="文本框 60">
              <a:extLst>
                <a:ext uri="{FF2B5EF4-FFF2-40B4-BE49-F238E27FC236}">
                  <a16:creationId xmlns:a16="http://schemas.microsoft.com/office/drawing/2014/main" id="{8FF2F534-C8B5-AC7B-1190-0F4C7FAEDB6A}"/>
                </a:ext>
              </a:extLst>
            </p:cNvPr>
            <p:cNvSpPr txBox="1"/>
            <p:nvPr>
              <p:custDataLst>
                <p:tags r:id="rId51"/>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62" name="文本框 61">
              <a:extLst>
                <a:ext uri="{FF2B5EF4-FFF2-40B4-BE49-F238E27FC236}">
                  <a16:creationId xmlns:a16="http://schemas.microsoft.com/office/drawing/2014/main" id="{AE60A190-CC29-5EFD-5573-BE4B5A3D98C1}"/>
                </a:ext>
              </a:extLst>
            </p:cNvPr>
            <p:cNvSpPr txBox="1"/>
            <p:nvPr>
              <p:custDataLst>
                <p:tags r:id="rId52"/>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63" name="直接箭头连接符 62">
              <a:extLst>
                <a:ext uri="{FF2B5EF4-FFF2-40B4-BE49-F238E27FC236}">
                  <a16:creationId xmlns:a16="http://schemas.microsoft.com/office/drawing/2014/main" id="{FDE670F5-D7AF-F312-FC78-94E9E281259A}"/>
                </a:ext>
              </a:extLst>
            </p:cNvPr>
            <p:cNvCxnSpPr>
              <a:stCxn id="60" idx="6"/>
              <a:endCxn id="64" idx="2"/>
            </p:cNvCxnSpPr>
            <p:nvPr>
              <p:custDataLst>
                <p:tags r:id="rId53"/>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144A9913-4323-26E5-F140-460263E0BE4C}"/>
                </a:ext>
              </a:extLst>
            </p:cNvPr>
            <p:cNvSpPr/>
            <p:nvPr>
              <p:custDataLst>
                <p:tags r:id="rId54"/>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5" name="文本框 64">
              <a:extLst>
                <a:ext uri="{FF2B5EF4-FFF2-40B4-BE49-F238E27FC236}">
                  <a16:creationId xmlns:a16="http://schemas.microsoft.com/office/drawing/2014/main" id="{3451B33C-F288-1EB8-D679-F1C49314B74A}"/>
                </a:ext>
              </a:extLst>
            </p:cNvPr>
            <p:cNvSpPr txBox="1"/>
            <p:nvPr>
              <p:custDataLst>
                <p:tags r:id="rId55"/>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66" name="文本框 65">
              <a:extLst>
                <a:ext uri="{FF2B5EF4-FFF2-40B4-BE49-F238E27FC236}">
                  <a16:creationId xmlns:a16="http://schemas.microsoft.com/office/drawing/2014/main" id="{2EEDAB16-807A-9455-F602-A586B9F08761}"/>
                </a:ext>
              </a:extLst>
            </p:cNvPr>
            <p:cNvSpPr txBox="1"/>
            <p:nvPr>
              <p:custDataLst>
                <p:tags r:id="rId56"/>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67" name="文本">
              <a:extLst>
                <a:ext uri="{FF2B5EF4-FFF2-40B4-BE49-F238E27FC236}">
                  <a16:creationId xmlns:a16="http://schemas.microsoft.com/office/drawing/2014/main" id="{BD8AB248-CDEC-8FE3-E1BF-968EF503CBE4}"/>
                </a:ext>
              </a:extLst>
            </p:cNvPr>
            <p:cNvSpPr/>
            <p:nvPr>
              <p:custDataLst>
                <p:tags r:id="rId57"/>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68" name="椭圆 67">
              <a:extLst>
                <a:ext uri="{FF2B5EF4-FFF2-40B4-BE49-F238E27FC236}">
                  <a16:creationId xmlns:a16="http://schemas.microsoft.com/office/drawing/2014/main" id="{8EA23782-9ECC-4C7B-1FC9-5D211206A641}"/>
                </a:ext>
              </a:extLst>
            </p:cNvPr>
            <p:cNvSpPr/>
            <p:nvPr>
              <p:custDataLst>
                <p:tags r:id="rId58"/>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69" name="直接箭头连接符 68">
              <a:extLst>
                <a:ext uri="{FF2B5EF4-FFF2-40B4-BE49-F238E27FC236}">
                  <a16:creationId xmlns:a16="http://schemas.microsoft.com/office/drawing/2014/main" id="{3229880F-DBBD-DA50-DB1B-ECCA37293F37}"/>
                </a:ext>
              </a:extLst>
            </p:cNvPr>
            <p:cNvCxnSpPr>
              <a:endCxn id="68" idx="2"/>
            </p:cNvCxnSpPr>
            <p:nvPr>
              <p:custDataLst>
                <p:tags r:id="rId59"/>
              </p:custDataLst>
            </p:nvPr>
          </p:nvCxnSpPr>
          <p:spPr>
            <a:xfrm>
              <a:off x="8806434" y="2038886"/>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075E4E5A-38B8-0DA4-C39F-40C809C3A783}"/>
                </a:ext>
              </a:extLst>
            </p:cNvPr>
            <p:cNvSpPr txBox="1"/>
            <p:nvPr>
              <p:custDataLst>
                <p:tags r:id="rId60"/>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71" name="文本框 70">
              <a:extLst>
                <a:ext uri="{FF2B5EF4-FFF2-40B4-BE49-F238E27FC236}">
                  <a16:creationId xmlns:a16="http://schemas.microsoft.com/office/drawing/2014/main" id="{17861D4F-42F0-F591-9681-8D85BB9ACF53}"/>
                </a:ext>
              </a:extLst>
            </p:cNvPr>
            <p:cNvSpPr txBox="1"/>
            <p:nvPr>
              <p:custDataLst>
                <p:tags r:id="rId61"/>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2" name="圆角矩形 40">
              <a:extLst>
                <a:ext uri="{FF2B5EF4-FFF2-40B4-BE49-F238E27FC236}">
                  <a16:creationId xmlns:a16="http://schemas.microsoft.com/office/drawing/2014/main" id="{297C0E4C-6BA6-1DE0-B41A-63F77C00E897}"/>
                </a:ext>
              </a:extLst>
            </p:cNvPr>
            <p:cNvSpPr/>
            <p:nvPr>
              <p:custDataLst>
                <p:tags r:id="rId62"/>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73" name="文本">
              <a:extLst>
                <a:ext uri="{FF2B5EF4-FFF2-40B4-BE49-F238E27FC236}">
                  <a16:creationId xmlns:a16="http://schemas.microsoft.com/office/drawing/2014/main" id="{2BF030D0-ADFA-0CEB-2D9B-418B8CA8E711}"/>
                </a:ext>
              </a:extLst>
            </p:cNvPr>
            <p:cNvSpPr/>
            <p:nvPr>
              <p:custDataLst>
                <p:tags r:id="rId63"/>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74" name="文本">
              <a:extLst>
                <a:ext uri="{FF2B5EF4-FFF2-40B4-BE49-F238E27FC236}">
                  <a16:creationId xmlns:a16="http://schemas.microsoft.com/office/drawing/2014/main" id="{050D64A9-97EC-25A9-15CC-CF0A9463995B}"/>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75" name="组合 74">
            <a:extLst>
              <a:ext uri="{FF2B5EF4-FFF2-40B4-BE49-F238E27FC236}">
                <a16:creationId xmlns:a16="http://schemas.microsoft.com/office/drawing/2014/main" id="{4ED27D15-4D5B-4BB5-4099-2EE3472BB60D}"/>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534DC39E-2094-6D62-A9F0-B22FB46FA92D}"/>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4A17A983-6E87-8851-A00B-A260B138EFA0}"/>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5C5E0EFB-BD11-5EE8-6D6A-9F1891794BE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46152A16-FE52-0666-0997-36629AB07E2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A83054F7-A7FE-F025-34A1-741F8B8BFF2C}"/>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4AAD87AC-6D35-EE38-6C59-FCC40945FFBF}"/>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96CB53C1-50AB-66D0-712A-14176B1B41C2}"/>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38116170-9FA2-9549-0F2F-6CC63A8C3701}"/>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grpSp>
        <p:nvGrpSpPr>
          <p:cNvPr id="2" name="组合 1">
            <a:extLst>
              <a:ext uri="{FF2B5EF4-FFF2-40B4-BE49-F238E27FC236}">
                <a16:creationId xmlns:a16="http://schemas.microsoft.com/office/drawing/2014/main" id="{9D4D0F16-B37A-C6B4-8AA1-7AE6AB1C722C}"/>
              </a:ext>
            </a:extLst>
          </p:cNvPr>
          <p:cNvGrpSpPr/>
          <p:nvPr/>
        </p:nvGrpSpPr>
        <p:grpSpPr>
          <a:xfrm>
            <a:off x="330592" y="895092"/>
            <a:ext cx="11429424" cy="2204275"/>
            <a:chOff x="245427" y="1294948"/>
            <a:chExt cx="11794808" cy="2096163"/>
          </a:xfrm>
        </p:grpSpPr>
        <p:cxnSp>
          <p:nvCxnSpPr>
            <p:cNvPr id="10" name="直接箭头连接符 9">
              <a:extLst>
                <a:ext uri="{FF2B5EF4-FFF2-40B4-BE49-F238E27FC236}">
                  <a16:creationId xmlns:a16="http://schemas.microsoft.com/office/drawing/2014/main" id="{628C7C79-6BA7-03A1-CFB5-85000544069F}"/>
                </a:ext>
              </a:extLst>
            </p:cNvPr>
            <p:cNvCxnSpPr>
              <a:cxnSpLocks/>
            </p:cNvCxnSpPr>
            <p:nvPr>
              <p:custDataLst>
                <p:tags r:id="rId1"/>
              </p:custDataLst>
            </p:nvPr>
          </p:nvCxnSpPr>
          <p:spPr>
            <a:xfrm flipV="1">
              <a:off x="559689" y="2121940"/>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文本">
              <a:extLst>
                <a:ext uri="{FF2B5EF4-FFF2-40B4-BE49-F238E27FC236}">
                  <a16:creationId xmlns:a16="http://schemas.microsoft.com/office/drawing/2014/main" id="{D3907402-C1C3-FFED-5747-8F3D0331EC7F}"/>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椭圆 11">
              <a:extLst>
                <a:ext uri="{FF2B5EF4-FFF2-40B4-BE49-F238E27FC236}">
                  <a16:creationId xmlns:a16="http://schemas.microsoft.com/office/drawing/2014/main" id="{606AD890-0B9A-6A2E-84E3-CF3D6E87E703}"/>
                </a:ext>
              </a:extLst>
            </p:cNvPr>
            <p:cNvSpPr/>
            <p:nvPr>
              <p:custDataLst>
                <p:tags r:id="rId3"/>
              </p:custDataLst>
            </p:nvPr>
          </p:nvSpPr>
          <p:spPr>
            <a:xfrm>
              <a:off x="1180465"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 name="文本框 12">
              <a:extLst>
                <a:ext uri="{FF2B5EF4-FFF2-40B4-BE49-F238E27FC236}">
                  <a16:creationId xmlns:a16="http://schemas.microsoft.com/office/drawing/2014/main" id="{7735F33F-ABCF-E94A-FB7A-B386D44100B8}"/>
                </a:ext>
              </a:extLst>
            </p:cNvPr>
            <p:cNvSpPr txBox="1"/>
            <p:nvPr>
              <p:custDataLst>
                <p:tags r:id="rId4"/>
              </p:custDataLst>
            </p:nvPr>
          </p:nvSpPr>
          <p:spPr>
            <a:xfrm>
              <a:off x="1014729" y="2269672"/>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14" name="文本框 13">
              <a:extLst>
                <a:ext uri="{FF2B5EF4-FFF2-40B4-BE49-F238E27FC236}">
                  <a16:creationId xmlns:a16="http://schemas.microsoft.com/office/drawing/2014/main" id="{B364ABB5-3B78-47D6-A5E8-BAE75E6AF06C}"/>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84" name="直接箭头连接符 83">
              <a:extLst>
                <a:ext uri="{FF2B5EF4-FFF2-40B4-BE49-F238E27FC236}">
                  <a16:creationId xmlns:a16="http://schemas.microsoft.com/office/drawing/2014/main" id="{448BAABA-CB28-7992-9CC5-DAEA68722BE5}"/>
                </a:ext>
              </a:extLst>
            </p:cNvPr>
            <p:cNvCxnSpPr>
              <a:cxnSpLocks/>
            </p:cNvCxnSpPr>
            <p:nvPr>
              <p:custDataLst>
                <p:tags r:id="rId6"/>
              </p:custDataLst>
            </p:nvPr>
          </p:nvCxnSpPr>
          <p:spPr>
            <a:xfrm flipV="1">
              <a:off x="1590929" y="2121940"/>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19957DA1-4FF3-157F-D233-FAF8FFE252A0}"/>
                </a:ext>
              </a:extLst>
            </p:cNvPr>
            <p:cNvSpPr/>
            <p:nvPr>
              <p:custDataLst>
                <p:tags r:id="rId7"/>
              </p:custDataLst>
            </p:nvPr>
          </p:nvSpPr>
          <p:spPr>
            <a:xfrm>
              <a:off x="2813050"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86" name="文本">
              <a:extLst>
                <a:ext uri="{FF2B5EF4-FFF2-40B4-BE49-F238E27FC236}">
                  <a16:creationId xmlns:a16="http://schemas.microsoft.com/office/drawing/2014/main" id="{591F5445-49AE-8E8F-196F-C30C51FEEF53}"/>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87" name="文本框 86">
              <a:extLst>
                <a:ext uri="{FF2B5EF4-FFF2-40B4-BE49-F238E27FC236}">
                  <a16:creationId xmlns:a16="http://schemas.microsoft.com/office/drawing/2014/main" id="{0743B8CC-8F37-7A86-0877-83B580C216F8}"/>
                </a:ext>
              </a:extLst>
            </p:cNvPr>
            <p:cNvSpPr txBox="1"/>
            <p:nvPr>
              <p:custDataLst>
                <p:tags r:id="rId9"/>
              </p:custDataLst>
            </p:nvPr>
          </p:nvSpPr>
          <p:spPr>
            <a:xfrm>
              <a:off x="2663189" y="230872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88" name="文本框 87">
              <a:extLst>
                <a:ext uri="{FF2B5EF4-FFF2-40B4-BE49-F238E27FC236}">
                  <a16:creationId xmlns:a16="http://schemas.microsoft.com/office/drawing/2014/main" id="{73A0A5F1-783F-28B5-C324-E5C84C4AED77}"/>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89" name="直接箭头连接符 88">
              <a:extLst>
                <a:ext uri="{FF2B5EF4-FFF2-40B4-BE49-F238E27FC236}">
                  <a16:creationId xmlns:a16="http://schemas.microsoft.com/office/drawing/2014/main" id="{1FF51320-2A94-3726-7475-1D22344B8A92}"/>
                </a:ext>
              </a:extLst>
            </p:cNvPr>
            <p:cNvCxnSpPr>
              <a:cxnSpLocks/>
            </p:cNvCxnSpPr>
            <p:nvPr>
              <p:custDataLst>
                <p:tags r:id="rId11"/>
              </p:custDataLst>
            </p:nvPr>
          </p:nvCxnSpPr>
          <p:spPr>
            <a:xfrm>
              <a:off x="3193034" y="2115589"/>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65E6D2B7-C2D9-F1D7-8264-D3A82E877885}"/>
                </a:ext>
              </a:extLst>
            </p:cNvPr>
            <p:cNvSpPr/>
            <p:nvPr>
              <p:custDataLst>
                <p:tags r:id="rId12"/>
              </p:custDataLst>
            </p:nvPr>
          </p:nvSpPr>
          <p:spPr>
            <a:xfrm>
              <a:off x="4618990"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1" name="文本">
              <a:extLst>
                <a:ext uri="{FF2B5EF4-FFF2-40B4-BE49-F238E27FC236}">
                  <a16:creationId xmlns:a16="http://schemas.microsoft.com/office/drawing/2014/main" id="{38741078-33D3-4FFF-8876-7B45950D8A88}"/>
                </a:ext>
              </a:extLst>
            </p:cNvPr>
            <p:cNvSpPr/>
            <p:nvPr>
              <p:custDataLst>
                <p:tags r:id="rId13"/>
              </p:custDataLst>
            </p:nvPr>
          </p:nvSpPr>
          <p:spPr>
            <a:xfrm>
              <a:off x="3689032" y="1294948"/>
              <a:ext cx="2214244" cy="61672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进行深度估计</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文本框 92">
              <a:extLst>
                <a:ext uri="{FF2B5EF4-FFF2-40B4-BE49-F238E27FC236}">
                  <a16:creationId xmlns:a16="http://schemas.microsoft.com/office/drawing/2014/main" id="{B380D2AF-0FFB-3E7F-C82C-44B046FB9E33}"/>
                </a:ext>
              </a:extLst>
            </p:cNvPr>
            <p:cNvSpPr txBox="1"/>
            <p:nvPr>
              <p:custDataLst>
                <p:tags r:id="rId14"/>
              </p:custDataLst>
            </p:nvPr>
          </p:nvSpPr>
          <p:spPr>
            <a:xfrm>
              <a:off x="4445635" y="2316349"/>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94" name="文本框 93">
              <a:extLst>
                <a:ext uri="{FF2B5EF4-FFF2-40B4-BE49-F238E27FC236}">
                  <a16:creationId xmlns:a16="http://schemas.microsoft.com/office/drawing/2014/main" id="{1F6DAF8D-A462-F7A0-DBFB-766469DD1206}"/>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95" name="文本">
              <a:extLst>
                <a:ext uri="{FF2B5EF4-FFF2-40B4-BE49-F238E27FC236}">
                  <a16:creationId xmlns:a16="http://schemas.microsoft.com/office/drawing/2014/main" id="{E33B41D2-CBDA-3955-23E4-F7EACF734032}"/>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96" name="直接箭头连接符 95">
              <a:extLst>
                <a:ext uri="{FF2B5EF4-FFF2-40B4-BE49-F238E27FC236}">
                  <a16:creationId xmlns:a16="http://schemas.microsoft.com/office/drawing/2014/main" id="{6C591EBB-DE9A-5B7B-94E5-C0BCA51EEC35}"/>
                </a:ext>
              </a:extLst>
            </p:cNvPr>
            <p:cNvCxnSpPr>
              <a:cxnSpLocks/>
              <a:stCxn id="90" idx="6"/>
              <a:endCxn id="97" idx="2"/>
            </p:cNvCxnSpPr>
            <p:nvPr>
              <p:custDataLst>
                <p:tags r:id="rId17"/>
              </p:custDataLst>
            </p:nvPr>
          </p:nvCxnSpPr>
          <p:spPr>
            <a:xfrm>
              <a:off x="4973320" y="2136327"/>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7" name="椭圆 96">
              <a:extLst>
                <a:ext uri="{FF2B5EF4-FFF2-40B4-BE49-F238E27FC236}">
                  <a16:creationId xmlns:a16="http://schemas.microsoft.com/office/drawing/2014/main" id="{C0CAAC5E-6A92-427C-AB6B-6C71FCCC67C5}"/>
                </a:ext>
              </a:extLst>
            </p:cNvPr>
            <p:cNvSpPr/>
            <p:nvPr>
              <p:custDataLst>
                <p:tags r:id="rId18"/>
              </p:custDataLst>
            </p:nvPr>
          </p:nvSpPr>
          <p:spPr>
            <a:xfrm>
              <a:off x="6479158"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8" name="文本框 97">
              <a:extLst>
                <a:ext uri="{FF2B5EF4-FFF2-40B4-BE49-F238E27FC236}">
                  <a16:creationId xmlns:a16="http://schemas.microsoft.com/office/drawing/2014/main" id="{16D74E86-189E-98FB-188D-04827231BC2A}"/>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99" name="文本框 98">
              <a:extLst>
                <a:ext uri="{FF2B5EF4-FFF2-40B4-BE49-F238E27FC236}">
                  <a16:creationId xmlns:a16="http://schemas.microsoft.com/office/drawing/2014/main" id="{15BCD0C2-66D6-BC8A-1556-8C1C516D1763}"/>
                </a:ext>
              </a:extLst>
            </p:cNvPr>
            <p:cNvSpPr txBox="1"/>
            <p:nvPr>
              <p:custDataLst>
                <p:tags r:id="rId20"/>
              </p:custDataLst>
            </p:nvPr>
          </p:nvSpPr>
          <p:spPr>
            <a:xfrm>
              <a:off x="6348983" y="2269672"/>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100" name="直接箭头连接符 99">
              <a:extLst>
                <a:ext uri="{FF2B5EF4-FFF2-40B4-BE49-F238E27FC236}">
                  <a16:creationId xmlns:a16="http://schemas.microsoft.com/office/drawing/2014/main" id="{F1CACC95-A5CC-F263-DD59-D2A05F60FDEF}"/>
                </a:ext>
              </a:extLst>
            </p:cNvPr>
            <p:cNvCxnSpPr>
              <a:cxnSpLocks/>
              <a:stCxn id="97" idx="6"/>
              <a:endCxn id="101" idx="2"/>
            </p:cNvCxnSpPr>
            <p:nvPr>
              <p:custDataLst>
                <p:tags r:id="rId21"/>
              </p:custDataLst>
            </p:nvPr>
          </p:nvCxnSpPr>
          <p:spPr>
            <a:xfrm>
              <a:off x="6833488" y="2136327"/>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椭圆 100">
              <a:extLst>
                <a:ext uri="{FF2B5EF4-FFF2-40B4-BE49-F238E27FC236}">
                  <a16:creationId xmlns:a16="http://schemas.microsoft.com/office/drawing/2014/main" id="{4F77789C-1092-B367-26D4-EA8DA1628D7A}"/>
                </a:ext>
              </a:extLst>
            </p:cNvPr>
            <p:cNvSpPr/>
            <p:nvPr>
              <p:custDataLst>
                <p:tags r:id="rId22"/>
              </p:custDataLst>
            </p:nvPr>
          </p:nvSpPr>
          <p:spPr>
            <a:xfrm>
              <a:off x="8451850" y="1963924"/>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2" name="文本框 101">
              <a:extLst>
                <a:ext uri="{FF2B5EF4-FFF2-40B4-BE49-F238E27FC236}">
                  <a16:creationId xmlns:a16="http://schemas.microsoft.com/office/drawing/2014/main" id="{260CC852-B3DF-7592-C9DC-8BA139A68695}"/>
                </a:ext>
              </a:extLst>
            </p:cNvPr>
            <p:cNvSpPr txBox="1"/>
            <p:nvPr>
              <p:custDataLst>
                <p:tags r:id="rId23"/>
              </p:custDataLst>
            </p:nvPr>
          </p:nvSpPr>
          <p:spPr>
            <a:xfrm>
              <a:off x="8282304" y="2268403"/>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103" name="文本框 102">
              <a:extLst>
                <a:ext uri="{FF2B5EF4-FFF2-40B4-BE49-F238E27FC236}">
                  <a16:creationId xmlns:a16="http://schemas.microsoft.com/office/drawing/2014/main" id="{72FA41F9-4DE5-8367-0F83-73BDCAFA6048}"/>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104" name="文本">
              <a:extLst>
                <a:ext uri="{FF2B5EF4-FFF2-40B4-BE49-F238E27FC236}">
                  <a16:creationId xmlns:a16="http://schemas.microsoft.com/office/drawing/2014/main" id="{0A741C3C-8B5B-3007-B155-FF7ED31833F0}"/>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105" name="椭圆 104">
              <a:extLst>
                <a:ext uri="{FF2B5EF4-FFF2-40B4-BE49-F238E27FC236}">
                  <a16:creationId xmlns:a16="http://schemas.microsoft.com/office/drawing/2014/main" id="{6031A6AA-C772-B444-5247-8AE1A39C4C25}"/>
                </a:ext>
              </a:extLst>
            </p:cNvPr>
            <p:cNvSpPr/>
            <p:nvPr>
              <p:custDataLst>
                <p:tags r:id="rId26"/>
              </p:custDataLst>
            </p:nvPr>
          </p:nvSpPr>
          <p:spPr>
            <a:xfrm>
              <a:off x="10470187" y="1963924"/>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06" name="直接箭头连接符 105">
              <a:extLst>
                <a:ext uri="{FF2B5EF4-FFF2-40B4-BE49-F238E27FC236}">
                  <a16:creationId xmlns:a16="http://schemas.microsoft.com/office/drawing/2014/main" id="{078C0EAE-940A-2F63-1C4E-6A6AC642F4D1}"/>
                </a:ext>
              </a:extLst>
            </p:cNvPr>
            <p:cNvCxnSpPr>
              <a:cxnSpLocks/>
              <a:stCxn id="101" idx="6"/>
              <a:endCxn id="105" idx="2"/>
            </p:cNvCxnSpPr>
            <p:nvPr>
              <p:custDataLst>
                <p:tags r:id="rId27"/>
              </p:custDataLst>
            </p:nvPr>
          </p:nvCxnSpPr>
          <p:spPr>
            <a:xfrm>
              <a:off x="8806180" y="2136327"/>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F8AD4745-5017-3112-CB39-479A21496220}"/>
                </a:ext>
              </a:extLst>
            </p:cNvPr>
            <p:cNvSpPr txBox="1"/>
            <p:nvPr>
              <p:custDataLst>
                <p:tags r:id="rId28"/>
              </p:custDataLst>
            </p:nvPr>
          </p:nvSpPr>
          <p:spPr>
            <a:xfrm>
              <a:off x="10319056" y="2276657"/>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108" name="文本框 107">
              <a:extLst>
                <a:ext uri="{FF2B5EF4-FFF2-40B4-BE49-F238E27FC236}">
                  <a16:creationId xmlns:a16="http://schemas.microsoft.com/office/drawing/2014/main" id="{9996F64F-0B8B-7DAB-50A8-1D2525935256}"/>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09" name="圆角矩形 40">
              <a:extLst>
                <a:ext uri="{FF2B5EF4-FFF2-40B4-BE49-F238E27FC236}">
                  <a16:creationId xmlns:a16="http://schemas.microsoft.com/office/drawing/2014/main" id="{384E8200-F968-0F1B-CDF1-85EA9A6A304B}"/>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10" name="文本">
              <a:extLst>
                <a:ext uri="{FF2B5EF4-FFF2-40B4-BE49-F238E27FC236}">
                  <a16:creationId xmlns:a16="http://schemas.microsoft.com/office/drawing/2014/main" id="{216D6CF0-4F3E-04BE-6601-6123AC6502FB}"/>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111" name="文本">
              <a:extLst>
                <a:ext uri="{FF2B5EF4-FFF2-40B4-BE49-F238E27FC236}">
                  <a16:creationId xmlns:a16="http://schemas.microsoft.com/office/drawing/2014/main" id="{FFE3A0FE-B252-1A24-39C3-0F278069E243}"/>
                </a:ext>
              </a:extLst>
            </p:cNvPr>
            <p:cNvSpPr/>
            <p:nvPr>
              <p:custDataLst>
                <p:tags r:id="rId32"/>
              </p:custDataLst>
            </p:nvPr>
          </p:nvSpPr>
          <p:spPr>
            <a:xfrm>
              <a:off x="9540227" y="1349491"/>
              <a:ext cx="2214244" cy="411046"/>
            </a:xfrm>
            <a:prstGeom prst="rect">
              <a:avLst/>
            </a:prstGeom>
            <a:noFill/>
          </p:spPr>
          <p:txBody>
            <a:bodyPr wrap="none" lIns="90000" tIns="46800" rIns="90000" bIns="46800" rtlCol="0">
              <a:noAutofit/>
            </a:bodyPr>
            <a:lstStyle/>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旨在解决多步推理带来的</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伪纹理问题</a:t>
              </a:r>
            </a:p>
            <a:p>
              <a:pPr algn="ctr"/>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 name="图片 3">
            <a:extLst>
              <a:ext uri="{FF2B5EF4-FFF2-40B4-BE49-F238E27FC236}">
                <a16:creationId xmlns:a16="http://schemas.microsoft.com/office/drawing/2014/main" id="{940D3781-9EB3-EA59-F6B8-ADC02572B5CC}"/>
              </a:ext>
            </a:extLst>
          </p:cNvPr>
          <p:cNvPicPr>
            <a:picLocks noChangeAspect="1"/>
          </p:cNvPicPr>
          <p:nvPr/>
        </p:nvPicPr>
        <p:blipFill>
          <a:blip r:embed="rId66" cstate="print">
            <a:extLst>
              <a:ext uri="{28A0092B-C50C-407E-A947-70E740481C1C}">
                <a14:useLocalDpi xmlns:a14="http://schemas.microsoft.com/office/drawing/2010/main" val="0"/>
              </a:ext>
            </a:extLst>
          </a:blip>
          <a:srcRect/>
          <a:stretch/>
        </p:blipFill>
        <p:spPr>
          <a:xfrm>
            <a:off x="6112914" y="2592156"/>
            <a:ext cx="5845707" cy="4382735"/>
          </a:xfrm>
          <a:prstGeom prst="rect">
            <a:avLst/>
          </a:prstGeom>
        </p:spPr>
      </p:pic>
      <p:sp>
        <p:nvSpPr>
          <p:cNvPr id="5" name="文本框 4">
            <a:extLst>
              <a:ext uri="{FF2B5EF4-FFF2-40B4-BE49-F238E27FC236}">
                <a16:creationId xmlns:a16="http://schemas.microsoft.com/office/drawing/2014/main" id="{06B52C8B-962E-D9D9-0A5D-1FF76C6580A7}"/>
              </a:ext>
            </a:extLst>
          </p:cNvPr>
          <p:cNvSpPr txBox="1"/>
          <p:nvPr/>
        </p:nvSpPr>
        <p:spPr>
          <a:xfrm>
            <a:off x="857433" y="3326305"/>
            <a:ext cx="5160571" cy="1389662"/>
          </a:xfrm>
          <a:prstGeom prst="rect">
            <a:avLst/>
          </a:prstGeom>
          <a:noFill/>
          <a:ln w="19050">
            <a:solidFill>
              <a:schemeClr val="tx1"/>
            </a:solidFill>
            <a:prstDash val="dash"/>
          </a:ln>
        </p:spPr>
        <p:txBody>
          <a:bodyPr wrap="square" rtlCol="0" anchor="t">
            <a:noAutofit/>
          </a:bodyPr>
          <a:lstStyle/>
          <a:p>
            <a:r>
              <a:rPr lang="zh-CN" altLang="en-US" sz="2000" dirty="0">
                <a:latin typeface="苹方-简" panose="020B0400000000000000" pitchFamily="34" charset="-122"/>
                <a:ea typeface="苹方-简" panose="020B0400000000000000" pitchFamily="34" charset="-122"/>
                <a:sym typeface="+mn-ea"/>
              </a:rPr>
              <a:t>扩散模型由于其在大量数据集上进行文本生成图像的训练，拥有丰富的知识先验，相比于传统的深度估计方法，能够有</a:t>
            </a:r>
            <a:r>
              <a:rPr lang="zh-CN" altLang="en-US" sz="2000" b="1" dirty="0">
                <a:latin typeface="苹方-简" panose="020B0400000000000000" pitchFamily="34" charset="-122"/>
                <a:ea typeface="苹方-简" panose="020B0400000000000000" pitchFamily="34" charset="-122"/>
                <a:sym typeface="+mn-ea"/>
              </a:rPr>
              <a:t>更强的泛化性</a:t>
            </a:r>
            <a:r>
              <a:rPr lang="zh-CN" altLang="en-US" sz="2000" dirty="0">
                <a:latin typeface="苹方-简" panose="020B0400000000000000" pitchFamily="34" charset="-122"/>
                <a:ea typeface="苹方-简" panose="020B0400000000000000" pitchFamily="34" charset="-122"/>
                <a:sym typeface="+mn-ea"/>
              </a:rPr>
              <a:t>以及</a:t>
            </a:r>
            <a:r>
              <a:rPr lang="zh-CN" altLang="en-US" sz="2000" b="1" dirty="0">
                <a:latin typeface="苹方-简" panose="020B0400000000000000" pitchFamily="34" charset="-122"/>
                <a:ea typeface="苹方-简" panose="020B0400000000000000" pitchFamily="34" charset="-122"/>
                <a:sym typeface="+mn-ea"/>
              </a:rPr>
              <a:t>零样本性能</a:t>
            </a:r>
            <a:r>
              <a:rPr lang="en-US" altLang="zh-CN" sz="2000" dirty="0">
                <a:latin typeface="苹方-简" panose="020B0400000000000000" pitchFamily="34" charset="-122"/>
                <a:ea typeface="苹方-简" panose="020B0400000000000000" pitchFamily="34" charset="-122"/>
                <a:sym typeface="+mn-ea"/>
              </a:rPr>
              <a:t>. </a:t>
            </a:r>
            <a:endParaRPr lang="zh-CN" altLang="en-US" sz="2000" dirty="0">
              <a:latin typeface="苹方-简" panose="020B0400000000000000" pitchFamily="34" charset="-122"/>
              <a:ea typeface="苹方-简" panose="020B0400000000000000" pitchFamily="34" charset="-122"/>
              <a:sym typeface="+mn-ea"/>
            </a:endParaRPr>
          </a:p>
        </p:txBody>
      </p:sp>
      <p:sp>
        <p:nvSpPr>
          <p:cNvPr id="6" name="矩形 5">
            <a:extLst>
              <a:ext uri="{FF2B5EF4-FFF2-40B4-BE49-F238E27FC236}">
                <a16:creationId xmlns:a16="http://schemas.microsoft.com/office/drawing/2014/main" id="{6D74DB07-180A-7AD8-E8EB-4A5CFFCF57F5}"/>
              </a:ext>
            </a:extLst>
          </p:cNvPr>
          <p:cNvSpPr/>
          <p:nvPr/>
        </p:nvSpPr>
        <p:spPr>
          <a:xfrm>
            <a:off x="196053" y="3326305"/>
            <a:ext cx="575025" cy="1389662"/>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优势</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2AE85E75-D755-D842-8EBD-FE847EDEB3B2}"/>
              </a:ext>
            </a:extLst>
          </p:cNvPr>
          <p:cNvSpPr/>
          <p:nvPr/>
        </p:nvSpPr>
        <p:spPr>
          <a:xfrm>
            <a:off x="196053" y="4755222"/>
            <a:ext cx="575025" cy="144022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现有</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问</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题</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FB25F37F-6E6A-8839-CE78-3A2683DB25F7}"/>
              </a:ext>
            </a:extLst>
          </p:cNvPr>
          <p:cNvSpPr txBox="1"/>
          <p:nvPr/>
        </p:nvSpPr>
        <p:spPr>
          <a:xfrm>
            <a:off x="857433" y="4723260"/>
            <a:ext cx="5160571" cy="1489132"/>
          </a:xfrm>
          <a:prstGeom prst="rect">
            <a:avLst/>
          </a:prstGeom>
          <a:noFill/>
          <a:ln w="19050">
            <a:solidFill>
              <a:schemeClr val="tx1"/>
            </a:solidFill>
            <a:prstDash val="dash"/>
          </a:ln>
        </p:spPr>
        <p:txBody>
          <a:bodyPr wrap="square" rtlCol="0" anchor="t">
            <a:noAutofit/>
          </a:bodyPr>
          <a:lstStyle/>
          <a:p>
            <a:r>
              <a:rPr lang="zh-CN" altLang="en-US" sz="2000" dirty="0">
                <a:latin typeface="苹方-简" panose="020B0400000000000000" pitchFamily="34" charset="-122"/>
                <a:ea typeface="苹方-简" panose="020B0400000000000000" pitchFamily="34" charset="-122"/>
                <a:sym typeface="+mn-ea"/>
              </a:rPr>
              <a:t>现有的单步推理方法虽然使得推理速度加快了</a:t>
            </a:r>
            <a:r>
              <a:rPr lang="en-US" altLang="zh-CN" sz="2000" dirty="0">
                <a:latin typeface="苹方-简" panose="020B0400000000000000" pitchFamily="34" charset="-122"/>
                <a:ea typeface="苹方-简" panose="020B0400000000000000" pitchFamily="34" charset="-122"/>
                <a:sym typeface="+mn-ea"/>
              </a:rPr>
              <a:t>200</a:t>
            </a:r>
            <a:r>
              <a:rPr lang="zh-CN" altLang="en-US" sz="2000" dirty="0">
                <a:latin typeface="苹方-简" panose="020B0400000000000000" pitchFamily="34" charset="-122"/>
                <a:ea typeface="苹方-简" panose="020B0400000000000000" pitchFamily="34" charset="-122"/>
                <a:sym typeface="+mn-ea"/>
              </a:rPr>
              <a:t>倍</a:t>
            </a:r>
            <a:r>
              <a:rPr lang="en-US" altLang="zh-CN" sz="2000" dirty="0">
                <a:latin typeface="苹方-简" panose="020B0400000000000000" pitchFamily="34" charset="-122"/>
                <a:ea typeface="苹方-简" panose="020B0400000000000000" pitchFamily="34" charset="-122"/>
                <a:sym typeface="+mn-ea"/>
              </a:rPr>
              <a:t>(24s--&gt;120ms)</a:t>
            </a:r>
            <a:r>
              <a:rPr lang="zh-CN" altLang="en-US" sz="2000" dirty="0">
                <a:latin typeface="苹方-简" panose="020B0400000000000000" pitchFamily="34" charset="-122"/>
                <a:ea typeface="苹方-简" panose="020B0400000000000000" pitchFamily="34" charset="-122"/>
                <a:sym typeface="+mn-ea"/>
              </a:rPr>
              <a:t>，但由于缺少逐步细化的过程，使得推理结果在细节边缘细节方面比较模糊，如右图</a:t>
            </a:r>
            <a:r>
              <a:rPr lang="en-US" altLang="zh-CN" sz="2000" dirty="0">
                <a:latin typeface="苹方-简" panose="020B0400000000000000" pitchFamily="34" charset="-122"/>
                <a:ea typeface="苹方-简" panose="020B0400000000000000" pitchFamily="34" charset="-122"/>
                <a:sym typeface="+mn-ea"/>
              </a:rPr>
              <a:t>.</a:t>
            </a:r>
            <a:endParaRPr lang="zh-CN" altLang="en-US" sz="2000" dirty="0">
              <a:latin typeface="苹方-简" panose="020B0400000000000000" pitchFamily="34" charset="-122"/>
              <a:ea typeface="苹方-简" panose="020B0400000000000000" pitchFamily="34" charset="-122"/>
              <a:sym typeface="+mn-ea"/>
            </a:endParaRPr>
          </a:p>
        </p:txBody>
      </p:sp>
    </p:spTree>
    <p:extLst>
      <p:ext uri="{BB962C8B-B14F-4D97-AF65-F5344CB8AC3E}">
        <p14:creationId xmlns:p14="http://schemas.microsoft.com/office/powerpoint/2010/main" val="426476179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61233-B0AC-05EF-4053-1DAF86C2F5A6}"/>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122FF43-93C1-7DCE-1A6A-A3834D610ED1}"/>
              </a:ext>
            </a:extLst>
          </p:cNvPr>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4" name="组合 3">
            <a:extLst>
              <a:ext uri="{FF2B5EF4-FFF2-40B4-BE49-F238E27FC236}">
                <a16:creationId xmlns:a16="http://schemas.microsoft.com/office/drawing/2014/main" id="{662DB041-7ADA-9A56-4412-E022792A3203}"/>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3C54E9A5-2FC0-5B5C-5305-766F4B3EB1E1}"/>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37005AB-0B66-133E-8519-6A26AF95AA1C}"/>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518CE316-FF55-2B46-E377-BB89EE40DBD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F6131103-B0D9-532B-EB43-DEBD6FDBE1D2}"/>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6B96577-584C-68D3-A5AC-2C12969D2A3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E12E7F7E-2247-C7A3-BBB6-20726BBC2D9F}"/>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FC1986B-0509-11F8-9C85-48207F4C446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B99A33F-0D93-4074-70A8-A08B6E603C68}"/>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19" name="标题 1">
            <a:extLst>
              <a:ext uri="{FF2B5EF4-FFF2-40B4-BE49-F238E27FC236}">
                <a16:creationId xmlns:a16="http://schemas.microsoft.com/office/drawing/2014/main" id="{20D19229-75B4-1ADD-7F35-3F3ABFBD781A}"/>
              </a:ext>
            </a:extLst>
          </p:cNvPr>
          <p:cNvSpPr txBox="1">
            <a:spLocks/>
          </p:cNvSpPr>
          <p:nvPr/>
        </p:nvSpPr>
        <p:spPr>
          <a:xfrm>
            <a:off x="363131" y="735598"/>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200" b="1" dirty="0">
                <a:latin typeface="苹方-简 中黑体" panose="020B0600000000000000" pitchFamily="34" charset="-122"/>
                <a:ea typeface="苹方-简 中黑体" panose="020B0600000000000000" pitchFamily="34" charset="-122"/>
                <a:cs typeface="Calibri"/>
              </a:rPr>
              <a:t>将条件扩散模型用于深度估计</a:t>
            </a:r>
            <a:endParaRPr lang="zh-CN" altLang="en-US" sz="3200" dirty="0">
              <a:latin typeface="苹方-简 中黑体" panose="020B0600000000000000" pitchFamily="34" charset="-122"/>
              <a:ea typeface="苹方-简 中黑体" panose="020B0600000000000000" pitchFamily="34" charset="-122"/>
            </a:endParaRPr>
          </a:p>
        </p:txBody>
      </p:sp>
      <mc:AlternateContent xmlns:mc="http://schemas.openxmlformats.org/markup-compatibility/2006" xmlns:a14="http://schemas.microsoft.com/office/drawing/2010/main">
        <mc:Choice Requires="a14">
          <p:sp>
            <p:nvSpPr>
              <p:cNvPr id="20" name="Rectangle 1">
                <a:extLst>
                  <a:ext uri="{FF2B5EF4-FFF2-40B4-BE49-F238E27FC236}">
                    <a16:creationId xmlns:a16="http://schemas.microsoft.com/office/drawing/2014/main" id="{9A0342AC-33D2-467E-416E-4ED8BEBFC4BD}"/>
                  </a:ext>
                </a:extLst>
              </p:cNvPr>
              <p:cNvSpPr>
                <a:spLocks noChangeArrowheads="1"/>
              </p:cNvSpPr>
              <p:nvPr/>
            </p:nvSpPr>
            <p:spPr bwMode="auto">
              <a:xfrm>
                <a:off x="119336" y="3826262"/>
                <a:ext cx="6013168" cy="2288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苹方-简" panose="020B0400000000000000" pitchFamily="34"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苹方-简" panose="020B0400000000000000" pitchFamily="34" charset="-122"/>
                  </a:rPr>
                  <a:t>，我们使用原始的 </a:t>
                </a:r>
                <a14:m>
                  <m:oMath xmlns:m="http://schemas.openxmlformats.org/officeDocument/2006/math">
                    <m:r>
                      <m:rPr>
                        <m:nor/>
                      </m:rPr>
                      <a:rPr lang="zh-CN" altLang="zh-CN" sz="1800" dirty="0">
                        <a:latin typeface="Times New Roman" panose="02020603050405020304" pitchFamily="18" charset="0"/>
                        <a:ea typeface="苹方-简" panose="020B0400000000000000" pitchFamily="34" charset="-122"/>
                      </a:rPr>
                      <m:t>Stable</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Diffusion</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VAE</m:t>
                    </m:r>
                  </m:oMath>
                </a14:m>
                <a:r>
                  <a:rPr lang="zh-CN" altLang="zh-CN" sz="1800" dirty="0">
                    <a:latin typeface="Times New Roman" panose="02020603050405020304" pitchFamily="18" charset="0"/>
                    <a:ea typeface="苹方-简" panose="020B0400000000000000" pitchFamily="34" charset="-122"/>
                  </a:rPr>
                  <a:t> 将其编码</a:t>
                </a:r>
                <a:r>
                  <a:rPr lang="zh-CN" altLang="en-US" sz="1800" dirty="0">
                    <a:latin typeface="Times New Roman" panose="02020603050405020304" pitchFamily="18" charset="0"/>
                    <a:ea typeface="苹方-简" panose="020B0400000000000000" pitchFamily="34" charset="-122"/>
                  </a:rPr>
                  <a:t>进</a:t>
                </a:r>
                <a:r>
                  <a:rPr lang="zh-CN" altLang="en-US" sz="1800" b="1" u="sng" dirty="0">
                    <a:latin typeface="Times New Roman" panose="02020603050405020304" pitchFamily="18" charset="0"/>
                    <a:ea typeface="苹方-简" panose="020B0400000000000000" pitchFamily="34" charset="-122"/>
                  </a:rPr>
                  <a:t>潜空间</a:t>
                </a:r>
                <a:r>
                  <a:rPr lang="zh-CN" altLang="en-US" sz="1800" dirty="0">
                    <a:latin typeface="Times New Roman" panose="02020603050405020304" pitchFamily="18" charset="0"/>
                    <a:ea typeface="苹方-简" panose="020B0400000000000000" pitchFamily="34"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苹方-简" panose="020B0400000000000000" pitchFamily="34" charset="-122"/>
                  </a:rPr>
                  <a:t>，并在每次去噪迭代中将其与</a:t>
                </a:r>
                <a:r>
                  <a:rPr lang="zh-CN" altLang="en-US" sz="1800" dirty="0">
                    <a:latin typeface="Times New Roman" panose="02020603050405020304" pitchFamily="18" charset="0"/>
                    <a:ea typeface="苹方-简" panose="020B0400000000000000" pitchFamily="34" charset="-122"/>
                  </a:rPr>
                  <a:t>服从</a:t>
                </a:r>
                <a:r>
                  <a:rPr lang="en-US" altLang="zh-CN" sz="1800" dirty="0">
                    <a:latin typeface="Times New Roman" panose="02020603050405020304" pitchFamily="18" charset="0"/>
                    <a:ea typeface="苹方-简" panose="020B0400000000000000" pitchFamily="34" charset="-122"/>
                  </a:rPr>
                  <a:t>01</a:t>
                </a:r>
                <a:r>
                  <a:rPr lang="zh-CN" altLang="en-US" sz="1800" dirty="0">
                    <a:latin typeface="Times New Roman" panose="02020603050405020304" pitchFamily="18" charset="0"/>
                    <a:ea typeface="苹方-简" panose="020B0400000000000000" pitchFamily="34" charset="-122"/>
                  </a:rPr>
                  <a:t>高斯分布的噪声图像</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苹方-简" panose="020B0400000000000000" pitchFamily="34" charset="-122"/>
                  </a:rPr>
                  <a:t>进行拼接（concatenate），然后输入给经过修改和微调的 U-Net。在执行完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苹方-简" panose="020B0400000000000000" pitchFamily="34"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苹方-简" panose="020B0400000000000000" pitchFamily="34" charset="-122"/>
                  </a:rPr>
                  <a:t>被解码成</a:t>
                </a:r>
                <a:r>
                  <a:rPr lang="zh-CN" altLang="en-US" sz="1800" dirty="0">
                    <a:latin typeface="Times New Roman" panose="02020603050405020304" pitchFamily="18" charset="0"/>
                    <a:ea typeface="苹方-简" panose="020B0400000000000000" pitchFamily="34" charset="-122"/>
                  </a:rPr>
                  <a:t>深度图</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zh-CN" altLang="zh-CN" sz="1800" dirty="0">
                    <a:latin typeface="Times New Roman" panose="02020603050405020304" pitchFamily="18" charset="0"/>
                    <a:ea typeface="苹方-简" panose="020B0400000000000000" pitchFamily="34" charset="-122"/>
                  </a:rPr>
                  <a:t>。</a:t>
                </a:r>
                <a:endParaRPr lang="en-US" altLang="zh-CN" sz="1800" dirty="0">
                  <a:latin typeface="Times New Roman" panose="02020603050405020304" pitchFamily="18" charset="0"/>
                  <a:ea typeface="苹方-简" panose="020B0400000000000000" pitchFamily="34" charset="-122"/>
                </a:endParaRPr>
              </a:p>
              <a:p>
                <a:pPr lvl="0" fontAlgn="base">
                  <a:spcBef>
                    <a:spcPct val="0"/>
                  </a:spcBef>
                  <a:spcAft>
                    <a:spcPct val="0"/>
                  </a:spcAft>
                </a:pPr>
                <a:endParaRPr lang="en-US" altLang="zh-CN" sz="1200" dirty="0">
                  <a:latin typeface="Times New Roman" panose="02020603050405020304" pitchFamily="18" charset="0"/>
                  <a:ea typeface="苹方-简" panose="020B0400000000000000" pitchFamily="34" charset="-122"/>
                </a:endParaRPr>
              </a:p>
              <a:p>
                <a:pPr lvl="0" fontAlgn="base">
                  <a:spcBef>
                    <a:spcPct val="0"/>
                  </a:spcBef>
                  <a:spcAft>
                    <a:spcPct val="0"/>
                  </a:spcAft>
                </a:pPr>
                <a:r>
                  <a:rPr lang="zh-CN" altLang="en-US" sz="1800" dirty="0">
                    <a:latin typeface="Times New Roman" panose="02020603050405020304" pitchFamily="18" charset="0"/>
                    <a:ea typeface="苹方-简" panose="020B0400000000000000" pitchFamily="34" charset="-122"/>
                  </a:rPr>
                  <a:t>由于模型通过</a:t>
                </a:r>
                <a:r>
                  <a:rPr lang="zh-CN" altLang="en-US" sz="1800" b="1" dirty="0">
                    <a:latin typeface="Times New Roman" panose="02020603050405020304" pitchFamily="18" charset="0"/>
                    <a:ea typeface="苹方-简" panose="020B0400000000000000" pitchFamily="34" charset="-122"/>
                  </a:rPr>
                  <a:t>多次的降噪精炼</a:t>
                </a:r>
                <a:r>
                  <a:rPr lang="zh-CN" altLang="en-US" sz="1800" dirty="0">
                    <a:latin typeface="Times New Roman" panose="02020603050405020304" pitchFamily="18" charset="0"/>
                    <a:ea typeface="苹方-简" panose="020B0400000000000000" pitchFamily="34" charset="-122"/>
                  </a:rPr>
                  <a:t>，生成的深度图具有较强的边缘细节</a:t>
                </a:r>
                <a:endParaRPr lang="zh-CN" altLang="zh-CN" sz="1800" dirty="0">
                  <a:latin typeface="Times New Roman" panose="02020603050405020304" pitchFamily="18" charset="0"/>
                  <a:ea typeface="苹方-简" panose="020B0400000000000000" pitchFamily="34" charset="-122"/>
                </a:endParaRPr>
              </a:p>
            </p:txBody>
          </p:sp>
        </mc:Choice>
        <mc:Fallback xmlns="">
          <p:sp>
            <p:nvSpPr>
              <p:cNvPr id="20" name="Rectangle 1">
                <a:extLst>
                  <a:ext uri="{FF2B5EF4-FFF2-40B4-BE49-F238E27FC236}">
                    <a16:creationId xmlns:a16="http://schemas.microsoft.com/office/drawing/2014/main" id="{9A0342AC-33D2-467E-416E-4ED8BEBFC4BD}"/>
                  </a:ext>
                </a:extLst>
              </p:cNvPr>
              <p:cNvSpPr>
                <a:spLocks noRot="1" noChangeAspect="1" noMove="1" noResize="1" noEditPoints="1" noAdjustHandles="1" noChangeArrowheads="1" noChangeShapeType="1" noTextEdit="1"/>
              </p:cNvSpPr>
              <p:nvPr/>
            </p:nvSpPr>
            <p:spPr bwMode="auto">
              <a:xfrm>
                <a:off x="119336" y="3826262"/>
                <a:ext cx="6013168" cy="2288383"/>
              </a:xfrm>
              <a:prstGeom prst="rect">
                <a:avLst/>
              </a:prstGeom>
              <a:blipFill>
                <a:blip r:embed="rId2"/>
                <a:stretch>
                  <a:fillRect l="-913" t="-800" r="-4564" b="-37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1A4F010-F56A-FC21-1EDA-65EC2A3C97E5}"/>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26" name="文本框 25">
                <a:extLst>
                  <a:ext uri="{FF2B5EF4-FFF2-40B4-BE49-F238E27FC236}">
                    <a16:creationId xmlns:a16="http://schemas.microsoft.com/office/drawing/2014/main" id="{286264FE-AAFF-8ECF-53BB-1273642DBECB}"/>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4"/>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FB20B452-1B58-8B76-DE5C-EB8C5A7DE004}"/>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B2A8EEEA-5F4F-6312-2800-9B92B48737C5}"/>
              </a:ext>
            </a:extLst>
          </p:cNvPr>
          <p:cNvPicPr>
            <a:picLocks noChangeAspect="1"/>
          </p:cNvPicPr>
          <p:nvPr/>
        </p:nvPicPr>
        <p:blipFill>
          <a:blip r:embed="rId5"/>
          <a:stretch>
            <a:fillRect/>
          </a:stretch>
        </p:blipFill>
        <p:spPr>
          <a:xfrm>
            <a:off x="47328" y="1287294"/>
            <a:ext cx="12097344" cy="2071882"/>
          </a:xfrm>
          <a:prstGeom prst="rect">
            <a:avLst/>
          </a:prstGeom>
          <a:ln w="19050">
            <a:solidFill>
              <a:schemeClr val="tx1"/>
            </a:solidFill>
            <a:prstDash val="dash"/>
          </a:ln>
        </p:spPr>
      </p:pic>
      <p:pic>
        <p:nvPicPr>
          <p:cNvPr id="16" name="图片 15">
            <a:extLst>
              <a:ext uri="{FF2B5EF4-FFF2-40B4-BE49-F238E27FC236}">
                <a16:creationId xmlns:a16="http://schemas.microsoft.com/office/drawing/2014/main" id="{A915D4AA-007C-F835-4677-BBDBD603FF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6322" y="3520977"/>
            <a:ext cx="1807066" cy="3115777"/>
          </a:xfrm>
          <a:prstGeom prst="rect">
            <a:avLst/>
          </a:prstGeom>
        </p:spPr>
      </p:pic>
      <p:pic>
        <p:nvPicPr>
          <p:cNvPr id="18" name="图片 17">
            <a:extLst>
              <a:ext uri="{FF2B5EF4-FFF2-40B4-BE49-F238E27FC236}">
                <a16:creationId xmlns:a16="http://schemas.microsoft.com/office/drawing/2014/main" id="{77508FA8-C195-090E-E4F7-0ACB70FA51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019098" y="3522045"/>
            <a:ext cx="1807066" cy="3115776"/>
          </a:xfrm>
          <a:prstGeom prst="rect">
            <a:avLst/>
          </a:prstGeom>
        </p:spPr>
      </p:pic>
      <p:sp>
        <p:nvSpPr>
          <p:cNvPr id="23" name="文本框 22">
            <a:extLst>
              <a:ext uri="{FF2B5EF4-FFF2-40B4-BE49-F238E27FC236}">
                <a16:creationId xmlns:a16="http://schemas.microsoft.com/office/drawing/2014/main" id="{0380062C-B7A3-D8BA-7E3C-152A17520DE5}"/>
              </a:ext>
            </a:extLst>
          </p:cNvPr>
          <p:cNvSpPr txBox="1"/>
          <p:nvPr/>
        </p:nvSpPr>
        <p:spPr>
          <a:xfrm>
            <a:off x="9240485" y="5973524"/>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Marigold</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17D77D53-A2BD-F358-FF54-E0F5B3FA1270}"/>
              </a:ext>
            </a:extLst>
          </p:cNvPr>
          <p:cNvSpPr txBox="1"/>
          <p:nvPr/>
        </p:nvSpPr>
        <p:spPr>
          <a:xfrm>
            <a:off x="7315781" y="5973524"/>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Image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017616"/>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0D2A-9651-76C7-2412-B07AD494DEC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2D8633-2DAF-0A99-7828-21C1285150FF}"/>
              </a:ext>
            </a:extLst>
          </p:cNvPr>
          <p:cNvSpPr>
            <a:spLocks noGrp="1"/>
          </p:cNvSpPr>
          <p:nvPr>
            <p:ph type="sldNum" sz="quarter" idx="12"/>
          </p:nvPr>
        </p:nvSpPr>
        <p:spPr/>
        <p:txBody>
          <a:bodyPr/>
          <a:lstStyle/>
          <a:p>
            <a:fld id="{0C913308-F349-4B6D-A68A-DD1791B4A57B}" type="slidenum">
              <a:rPr lang="zh-CN" altLang="en-US" smtClean="0"/>
              <a:t>6</a:t>
            </a:fld>
            <a:endParaRPr lang="zh-CN" altLang="en-US"/>
          </a:p>
        </p:txBody>
      </p:sp>
      <p:grpSp>
        <p:nvGrpSpPr>
          <p:cNvPr id="4" name="组合 3">
            <a:extLst>
              <a:ext uri="{FF2B5EF4-FFF2-40B4-BE49-F238E27FC236}">
                <a16:creationId xmlns:a16="http://schemas.microsoft.com/office/drawing/2014/main" id="{896524F8-CCAE-6BB6-A781-9F6072E4400E}"/>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1444DA0C-A829-A65B-C222-9E55D0B3D60B}"/>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61D9FF5B-2057-939E-EEF8-E29E64ECC759}"/>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6783AE16-88AD-C29B-D6C4-EAAB1ADDD2D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EA2CA98-38AA-A1DE-8AE0-A9DA05B0888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E30BB62-B9CE-0859-FAB7-CF1DBED8B6A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C48B0CA-C3A6-EB86-6902-B3C4CDFFDCB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237CA5E-ECBF-244D-1A75-5F86858F7BA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0415D9D-6469-6CC0-7FAE-3CE9C3C4CBE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pic>
        <p:nvPicPr>
          <p:cNvPr id="16" name="图片 15">
            <a:extLst>
              <a:ext uri="{FF2B5EF4-FFF2-40B4-BE49-F238E27FC236}">
                <a16:creationId xmlns:a16="http://schemas.microsoft.com/office/drawing/2014/main" id="{262A893F-478A-8A79-29FA-3AF6FF403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4" y="4221088"/>
            <a:ext cx="2395462" cy="1791804"/>
          </a:xfrm>
          <a:prstGeom prst="rect">
            <a:avLst/>
          </a:prstGeom>
        </p:spPr>
      </p:pic>
      <p:pic>
        <p:nvPicPr>
          <p:cNvPr id="18" name="图片 17">
            <a:extLst>
              <a:ext uri="{FF2B5EF4-FFF2-40B4-BE49-F238E27FC236}">
                <a16:creationId xmlns:a16="http://schemas.microsoft.com/office/drawing/2014/main" id="{B2804D5D-0747-CE20-0A71-0BF43C341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4221088"/>
            <a:ext cx="2604463" cy="1734571"/>
          </a:xfrm>
          <a:prstGeom prst="rect">
            <a:avLst/>
          </a:prstGeom>
        </p:spPr>
      </p:pic>
      <p:sp>
        <p:nvSpPr>
          <p:cNvPr id="17" name="矩形 16">
            <a:extLst>
              <a:ext uri="{FF2B5EF4-FFF2-40B4-BE49-F238E27FC236}">
                <a16:creationId xmlns:a16="http://schemas.microsoft.com/office/drawing/2014/main" id="{552A9C12-21B1-7683-FCFE-E01845D0DC18}"/>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4742F0E9-6DAE-D70F-6225-678440FE833F}"/>
              </a:ext>
            </a:extLst>
          </p:cNvPr>
          <p:cNvPicPr>
            <a:picLocks noChangeAspect="1"/>
          </p:cNvPicPr>
          <p:nvPr/>
        </p:nvPicPr>
        <p:blipFill>
          <a:blip r:embed="rId4"/>
          <a:stretch>
            <a:fillRect/>
          </a:stretch>
        </p:blipFill>
        <p:spPr>
          <a:xfrm>
            <a:off x="47328" y="1287294"/>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2540600157"/>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8FBD7C4-4EF1-E636-2A99-E923DDAB8FA2}"/>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4A7E338-E608-7676-B340-01244209F4C3}"/>
              </a:ext>
            </a:extLst>
          </p:cNvPr>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58" name="object 13">
            <a:extLst>
              <a:ext uri="{FF2B5EF4-FFF2-40B4-BE49-F238E27FC236}">
                <a16:creationId xmlns:a16="http://schemas.microsoft.com/office/drawing/2014/main" id="{AE304458-A597-D1AB-B9D0-8449A80B277C}"/>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59" name="object 2">
            <a:extLst>
              <a:ext uri="{FF2B5EF4-FFF2-40B4-BE49-F238E27FC236}">
                <a16:creationId xmlns:a16="http://schemas.microsoft.com/office/drawing/2014/main" id="{333D2F1D-589D-71E5-3F26-CF2E1391127B}"/>
              </a:ext>
            </a:extLst>
          </p:cNvPr>
          <p:cNvGrpSpPr/>
          <p:nvPr/>
        </p:nvGrpSpPr>
        <p:grpSpPr>
          <a:xfrm>
            <a:off x="4123946" y="5510449"/>
            <a:ext cx="586740" cy="581025"/>
            <a:chOff x="4123944" y="5239511"/>
            <a:chExt cx="586740" cy="581025"/>
          </a:xfrm>
        </p:grpSpPr>
        <p:pic>
          <p:nvPicPr>
            <p:cNvPr id="60" name="object 3">
              <a:extLst>
                <a:ext uri="{FF2B5EF4-FFF2-40B4-BE49-F238E27FC236}">
                  <a16:creationId xmlns:a16="http://schemas.microsoft.com/office/drawing/2014/main" id="{70142913-E92A-09FF-AA7E-531040928268}"/>
                </a:ext>
              </a:extLst>
            </p:cNvPr>
            <p:cNvPicPr/>
            <p:nvPr/>
          </p:nvPicPr>
          <p:blipFill>
            <a:blip r:embed="rId2" cstate="print"/>
            <a:stretch>
              <a:fillRect/>
            </a:stretch>
          </p:blipFill>
          <p:spPr>
            <a:xfrm>
              <a:off x="4127962" y="5241453"/>
              <a:ext cx="574683" cy="570664"/>
            </a:xfrm>
            <a:prstGeom prst="rect">
              <a:avLst/>
            </a:prstGeom>
          </p:spPr>
        </p:pic>
        <p:sp>
          <p:nvSpPr>
            <p:cNvPr id="61" name="object 4">
              <a:extLst>
                <a:ext uri="{FF2B5EF4-FFF2-40B4-BE49-F238E27FC236}">
                  <a16:creationId xmlns:a16="http://schemas.microsoft.com/office/drawing/2014/main" id="{CD3F7E06-0A75-667C-3556-A464001BB6AA}"/>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grpSp>
        <p:nvGrpSpPr>
          <p:cNvPr id="62" name="object 5">
            <a:extLst>
              <a:ext uri="{FF2B5EF4-FFF2-40B4-BE49-F238E27FC236}">
                <a16:creationId xmlns:a16="http://schemas.microsoft.com/office/drawing/2014/main" id="{8C478611-AE43-C781-B84D-9066DA9A12C2}"/>
              </a:ext>
            </a:extLst>
          </p:cNvPr>
          <p:cNvGrpSpPr/>
          <p:nvPr/>
        </p:nvGrpSpPr>
        <p:grpSpPr>
          <a:xfrm>
            <a:off x="5278375" y="2018965"/>
            <a:ext cx="1572895" cy="346075"/>
            <a:chOff x="5278373" y="1748027"/>
            <a:chExt cx="1572895" cy="346075"/>
          </a:xfrm>
        </p:grpSpPr>
        <p:sp>
          <p:nvSpPr>
            <p:cNvPr id="63" name="object 6">
              <a:extLst>
                <a:ext uri="{FF2B5EF4-FFF2-40B4-BE49-F238E27FC236}">
                  <a16:creationId xmlns:a16="http://schemas.microsoft.com/office/drawing/2014/main" id="{6D39DC60-D5F0-FD4A-0AD8-9045C7D31084}"/>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64" name="object 7">
              <a:extLst>
                <a:ext uri="{FF2B5EF4-FFF2-40B4-BE49-F238E27FC236}">
                  <a16:creationId xmlns:a16="http://schemas.microsoft.com/office/drawing/2014/main" id="{476F55A3-C202-11FF-691C-01BDA1DB6E74}"/>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sz="1872"/>
            </a:p>
          </p:txBody>
        </p:sp>
      </p:grpSp>
      <p:pic>
        <p:nvPicPr>
          <p:cNvPr id="65" name="object 16">
            <a:extLst>
              <a:ext uri="{FF2B5EF4-FFF2-40B4-BE49-F238E27FC236}">
                <a16:creationId xmlns:a16="http://schemas.microsoft.com/office/drawing/2014/main" id="{147B271B-9365-20D1-87D5-08990F21A395}"/>
              </a:ext>
            </a:extLst>
          </p:cNvPr>
          <p:cNvPicPr/>
          <p:nvPr/>
        </p:nvPicPr>
        <p:blipFill>
          <a:blip r:embed="rId3" cstate="print"/>
          <a:stretch>
            <a:fillRect/>
          </a:stretch>
        </p:blipFill>
        <p:spPr>
          <a:xfrm>
            <a:off x="2377829" y="2814887"/>
            <a:ext cx="229705" cy="169428"/>
          </a:xfrm>
          <a:prstGeom prst="rect">
            <a:avLst/>
          </a:prstGeom>
        </p:spPr>
      </p:pic>
      <p:grpSp>
        <p:nvGrpSpPr>
          <p:cNvPr id="66" name="object 17">
            <a:extLst>
              <a:ext uri="{FF2B5EF4-FFF2-40B4-BE49-F238E27FC236}">
                <a16:creationId xmlns:a16="http://schemas.microsoft.com/office/drawing/2014/main" id="{4A9A0258-76EC-EF96-0864-89D9C56882AE}"/>
              </a:ext>
            </a:extLst>
          </p:cNvPr>
          <p:cNvGrpSpPr/>
          <p:nvPr/>
        </p:nvGrpSpPr>
        <p:grpSpPr>
          <a:xfrm>
            <a:off x="4206613" y="2814885"/>
            <a:ext cx="356871" cy="168275"/>
            <a:chOff x="4206611" y="2543949"/>
            <a:chExt cx="356870" cy="168275"/>
          </a:xfrm>
        </p:grpSpPr>
        <p:pic>
          <p:nvPicPr>
            <p:cNvPr id="67" name="object 18">
              <a:extLst>
                <a:ext uri="{FF2B5EF4-FFF2-40B4-BE49-F238E27FC236}">
                  <a16:creationId xmlns:a16="http://schemas.microsoft.com/office/drawing/2014/main" id="{B47FBC45-3A65-7C8B-F297-84D0453E46DF}"/>
                </a:ext>
              </a:extLst>
            </p:cNvPr>
            <p:cNvPicPr/>
            <p:nvPr/>
          </p:nvPicPr>
          <p:blipFill>
            <a:blip r:embed="rId4" cstate="print"/>
            <a:stretch>
              <a:fillRect/>
            </a:stretch>
          </p:blipFill>
          <p:spPr>
            <a:xfrm>
              <a:off x="4206611" y="2543949"/>
              <a:ext cx="202565" cy="167844"/>
            </a:xfrm>
            <a:prstGeom prst="rect">
              <a:avLst/>
            </a:prstGeom>
          </p:spPr>
        </p:pic>
        <p:sp>
          <p:nvSpPr>
            <p:cNvPr id="68" name="object 19">
              <a:extLst>
                <a:ext uri="{FF2B5EF4-FFF2-40B4-BE49-F238E27FC236}">
                  <a16:creationId xmlns:a16="http://schemas.microsoft.com/office/drawing/2014/main" id="{B11CBE9F-1E27-8855-99A4-8774DDE43E9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69" name="object 20">
            <a:extLst>
              <a:ext uri="{FF2B5EF4-FFF2-40B4-BE49-F238E27FC236}">
                <a16:creationId xmlns:a16="http://schemas.microsoft.com/office/drawing/2014/main" id="{0ADD16C4-35FB-39FF-F585-03B14F6D64FD}"/>
              </a:ext>
            </a:extLst>
          </p:cNvPr>
          <p:cNvPicPr/>
          <p:nvPr/>
        </p:nvPicPr>
        <p:blipFill>
          <a:blip r:embed="rId5" cstate="print"/>
          <a:stretch>
            <a:fillRect/>
          </a:stretch>
        </p:blipFill>
        <p:spPr>
          <a:xfrm>
            <a:off x="4609344" y="2869513"/>
            <a:ext cx="64344" cy="110840"/>
          </a:xfrm>
          <a:prstGeom prst="rect">
            <a:avLst/>
          </a:prstGeom>
        </p:spPr>
      </p:pic>
      <p:pic>
        <p:nvPicPr>
          <p:cNvPr id="70" name="object 21">
            <a:extLst>
              <a:ext uri="{FF2B5EF4-FFF2-40B4-BE49-F238E27FC236}">
                <a16:creationId xmlns:a16="http://schemas.microsoft.com/office/drawing/2014/main" id="{D9426B9D-6460-330D-3623-80A8919D38EF}"/>
              </a:ext>
            </a:extLst>
          </p:cNvPr>
          <p:cNvPicPr/>
          <p:nvPr/>
        </p:nvPicPr>
        <p:blipFill>
          <a:blip r:embed="rId6" cstate="print"/>
          <a:stretch>
            <a:fillRect/>
          </a:stretch>
        </p:blipFill>
        <p:spPr>
          <a:xfrm>
            <a:off x="7609401" y="2813915"/>
            <a:ext cx="200371" cy="168453"/>
          </a:xfrm>
          <a:prstGeom prst="rect">
            <a:avLst/>
          </a:prstGeom>
        </p:spPr>
      </p:pic>
      <p:sp>
        <p:nvSpPr>
          <p:cNvPr id="71" name="object 22">
            <a:extLst>
              <a:ext uri="{FF2B5EF4-FFF2-40B4-BE49-F238E27FC236}">
                <a16:creationId xmlns:a16="http://schemas.microsoft.com/office/drawing/2014/main" id="{9CF1B549-A87D-1E21-7845-B29E2116D159}"/>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72" name="object 23">
            <a:extLst>
              <a:ext uri="{FF2B5EF4-FFF2-40B4-BE49-F238E27FC236}">
                <a16:creationId xmlns:a16="http://schemas.microsoft.com/office/drawing/2014/main" id="{4DB39D9B-727F-B30B-F593-72631976B9BE}"/>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73" name="object 24">
            <a:extLst>
              <a:ext uri="{FF2B5EF4-FFF2-40B4-BE49-F238E27FC236}">
                <a16:creationId xmlns:a16="http://schemas.microsoft.com/office/drawing/2014/main" id="{F9A9B7E5-AA8C-7BA2-0777-E754A165C5CE}"/>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74" name="object 25">
            <a:extLst>
              <a:ext uri="{FF2B5EF4-FFF2-40B4-BE49-F238E27FC236}">
                <a16:creationId xmlns:a16="http://schemas.microsoft.com/office/drawing/2014/main" id="{BAE0434E-EE21-9DF4-55A2-236C0DBB4E2D}"/>
              </a:ext>
            </a:extLst>
          </p:cNvPr>
          <p:cNvPicPr/>
          <p:nvPr/>
        </p:nvPicPr>
        <p:blipFill>
          <a:blip r:embed="rId7" cstate="print"/>
          <a:stretch>
            <a:fillRect/>
          </a:stretch>
        </p:blipFill>
        <p:spPr>
          <a:xfrm>
            <a:off x="9523801" y="2814887"/>
            <a:ext cx="262473" cy="165471"/>
          </a:xfrm>
          <a:prstGeom prst="rect">
            <a:avLst/>
          </a:prstGeom>
        </p:spPr>
      </p:pic>
      <p:pic>
        <p:nvPicPr>
          <p:cNvPr id="75" name="object 26">
            <a:extLst>
              <a:ext uri="{FF2B5EF4-FFF2-40B4-BE49-F238E27FC236}">
                <a16:creationId xmlns:a16="http://schemas.microsoft.com/office/drawing/2014/main" id="{FA92073D-D565-955C-3384-A68DAE8AA4B9}"/>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76" name="object 27">
            <a:extLst>
              <a:ext uri="{FF2B5EF4-FFF2-40B4-BE49-F238E27FC236}">
                <a16:creationId xmlns:a16="http://schemas.microsoft.com/office/drawing/2014/main" id="{659985DC-7189-41D3-AAF4-E7A8A54A754D}"/>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77" name="object 28">
            <a:extLst>
              <a:ext uri="{FF2B5EF4-FFF2-40B4-BE49-F238E27FC236}">
                <a16:creationId xmlns:a16="http://schemas.microsoft.com/office/drawing/2014/main" id="{F17A6B8E-789D-75CE-EB1F-D2EC75764798}"/>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78" name="object 29">
            <a:extLst>
              <a:ext uri="{FF2B5EF4-FFF2-40B4-BE49-F238E27FC236}">
                <a16:creationId xmlns:a16="http://schemas.microsoft.com/office/drawing/2014/main" id="{A761B007-7A29-66FC-A4C7-664A2B21B9EA}"/>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79" name="object 30">
            <a:extLst>
              <a:ext uri="{FF2B5EF4-FFF2-40B4-BE49-F238E27FC236}">
                <a16:creationId xmlns:a16="http://schemas.microsoft.com/office/drawing/2014/main" id="{558D017B-FC77-6D5D-8AE1-FD58E5A8AC13}"/>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80" name="object 31">
            <a:extLst>
              <a:ext uri="{FF2B5EF4-FFF2-40B4-BE49-F238E27FC236}">
                <a16:creationId xmlns:a16="http://schemas.microsoft.com/office/drawing/2014/main" id="{B7E7CCC7-46F5-12B1-661F-967F7A3A1AA3}"/>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81" name="object 32">
            <a:extLst>
              <a:ext uri="{FF2B5EF4-FFF2-40B4-BE49-F238E27FC236}">
                <a16:creationId xmlns:a16="http://schemas.microsoft.com/office/drawing/2014/main" id="{B9962805-EA12-2877-BBE7-6EE6860E93CE}"/>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2" name="object 33">
            <a:extLst>
              <a:ext uri="{FF2B5EF4-FFF2-40B4-BE49-F238E27FC236}">
                <a16:creationId xmlns:a16="http://schemas.microsoft.com/office/drawing/2014/main" id="{172F1572-DE58-3EF1-F81D-AF49A0BCD0CD}"/>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83" name="object 34">
            <a:extLst>
              <a:ext uri="{FF2B5EF4-FFF2-40B4-BE49-F238E27FC236}">
                <a16:creationId xmlns:a16="http://schemas.microsoft.com/office/drawing/2014/main" id="{CEB18E34-A781-D100-C5DA-1A9F8BC03294}"/>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84" name="object 35">
            <a:extLst>
              <a:ext uri="{FF2B5EF4-FFF2-40B4-BE49-F238E27FC236}">
                <a16:creationId xmlns:a16="http://schemas.microsoft.com/office/drawing/2014/main" id="{1370D0D4-F41D-9A83-403D-581EE435C49F}"/>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85" name="object 36">
            <a:extLst>
              <a:ext uri="{FF2B5EF4-FFF2-40B4-BE49-F238E27FC236}">
                <a16:creationId xmlns:a16="http://schemas.microsoft.com/office/drawing/2014/main" id="{561A42B0-B626-172C-30EB-2E764DAFFC7D}"/>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86" name="object 37">
            <a:extLst>
              <a:ext uri="{FF2B5EF4-FFF2-40B4-BE49-F238E27FC236}">
                <a16:creationId xmlns:a16="http://schemas.microsoft.com/office/drawing/2014/main" id="{1002BDF1-6BF6-4C09-E520-00AB2C44548E}"/>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7" name="object 38">
            <a:extLst>
              <a:ext uri="{FF2B5EF4-FFF2-40B4-BE49-F238E27FC236}">
                <a16:creationId xmlns:a16="http://schemas.microsoft.com/office/drawing/2014/main" id="{5E3C5BE5-49E0-97E3-AF46-01C06013EF70}"/>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88" name="object 39">
            <a:extLst>
              <a:ext uri="{FF2B5EF4-FFF2-40B4-BE49-F238E27FC236}">
                <a16:creationId xmlns:a16="http://schemas.microsoft.com/office/drawing/2014/main" id="{A2C1EB96-BB25-430B-412C-E39731E6F5F8}"/>
              </a:ext>
            </a:extLst>
          </p:cNvPr>
          <p:cNvGrpSpPr/>
          <p:nvPr/>
        </p:nvGrpSpPr>
        <p:grpSpPr>
          <a:xfrm>
            <a:off x="3137918" y="1439846"/>
            <a:ext cx="586740" cy="581025"/>
            <a:chOff x="3137916" y="1168908"/>
            <a:chExt cx="586740" cy="581025"/>
          </a:xfrm>
        </p:grpSpPr>
        <p:pic>
          <p:nvPicPr>
            <p:cNvPr id="89" name="object 40">
              <a:extLst>
                <a:ext uri="{FF2B5EF4-FFF2-40B4-BE49-F238E27FC236}">
                  <a16:creationId xmlns:a16="http://schemas.microsoft.com/office/drawing/2014/main" id="{30D46191-5270-0E0A-6D46-7CA739946522}"/>
                </a:ext>
              </a:extLst>
            </p:cNvPr>
            <p:cNvPicPr/>
            <p:nvPr/>
          </p:nvPicPr>
          <p:blipFill>
            <a:blip r:embed="rId2" cstate="print"/>
            <a:stretch>
              <a:fillRect/>
            </a:stretch>
          </p:blipFill>
          <p:spPr>
            <a:xfrm>
              <a:off x="3141934" y="1170849"/>
              <a:ext cx="574683" cy="570664"/>
            </a:xfrm>
            <a:prstGeom prst="rect">
              <a:avLst/>
            </a:prstGeom>
          </p:spPr>
        </p:pic>
        <p:sp>
          <p:nvSpPr>
            <p:cNvPr id="90" name="object 41">
              <a:extLst>
                <a:ext uri="{FF2B5EF4-FFF2-40B4-BE49-F238E27FC236}">
                  <a16:creationId xmlns:a16="http://schemas.microsoft.com/office/drawing/2014/main" id="{A5D0889D-F3EF-7D71-A0D7-BC0BC3BB7792}"/>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1" name="object 42">
              <a:extLst>
                <a:ext uri="{FF2B5EF4-FFF2-40B4-BE49-F238E27FC236}">
                  <a16:creationId xmlns:a16="http://schemas.microsoft.com/office/drawing/2014/main" id="{1B20D50C-EE39-290D-132E-70E6E22075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92" name="object 43">
              <a:extLst>
                <a:ext uri="{FF2B5EF4-FFF2-40B4-BE49-F238E27FC236}">
                  <a16:creationId xmlns:a16="http://schemas.microsoft.com/office/drawing/2014/main" id="{2EF0D63D-476D-D6D5-9A06-A901CCD30F4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93" name="object 44">
            <a:extLst>
              <a:ext uri="{FF2B5EF4-FFF2-40B4-BE49-F238E27FC236}">
                <a16:creationId xmlns:a16="http://schemas.microsoft.com/office/drawing/2014/main" id="{26153F70-ABAA-3C79-0DCE-3272F2BEC315}"/>
              </a:ext>
            </a:extLst>
          </p:cNvPr>
          <p:cNvGrpSpPr/>
          <p:nvPr/>
        </p:nvGrpSpPr>
        <p:grpSpPr>
          <a:xfrm>
            <a:off x="8377430" y="1439846"/>
            <a:ext cx="586740" cy="581025"/>
            <a:chOff x="8377428" y="1168908"/>
            <a:chExt cx="586740" cy="581025"/>
          </a:xfrm>
        </p:grpSpPr>
        <p:pic>
          <p:nvPicPr>
            <p:cNvPr id="94" name="object 45">
              <a:extLst>
                <a:ext uri="{FF2B5EF4-FFF2-40B4-BE49-F238E27FC236}">
                  <a16:creationId xmlns:a16="http://schemas.microsoft.com/office/drawing/2014/main" id="{50DD7628-CDE2-D665-1514-256703F5AAFB}"/>
                </a:ext>
              </a:extLst>
            </p:cNvPr>
            <p:cNvPicPr/>
            <p:nvPr/>
          </p:nvPicPr>
          <p:blipFill>
            <a:blip r:embed="rId2" cstate="print"/>
            <a:stretch>
              <a:fillRect/>
            </a:stretch>
          </p:blipFill>
          <p:spPr>
            <a:xfrm>
              <a:off x="8381446" y="1170849"/>
              <a:ext cx="574683" cy="570664"/>
            </a:xfrm>
            <a:prstGeom prst="rect">
              <a:avLst/>
            </a:prstGeom>
          </p:spPr>
        </p:pic>
        <p:sp>
          <p:nvSpPr>
            <p:cNvPr id="95" name="object 46">
              <a:extLst>
                <a:ext uri="{FF2B5EF4-FFF2-40B4-BE49-F238E27FC236}">
                  <a16:creationId xmlns:a16="http://schemas.microsoft.com/office/drawing/2014/main" id="{EC128593-471F-24E9-3C15-A912E5EC88BE}"/>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6" name="object 47">
              <a:extLst>
                <a:ext uri="{FF2B5EF4-FFF2-40B4-BE49-F238E27FC236}">
                  <a16:creationId xmlns:a16="http://schemas.microsoft.com/office/drawing/2014/main" id="{FD0E3523-7302-4222-328A-218F4C9B19A8}"/>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97" name="object 48">
              <a:extLst>
                <a:ext uri="{FF2B5EF4-FFF2-40B4-BE49-F238E27FC236}">
                  <a16:creationId xmlns:a16="http://schemas.microsoft.com/office/drawing/2014/main" id="{086953AC-6D1F-1DA6-6EC6-2C4D67AE732A}"/>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98" name="object 49">
            <a:extLst>
              <a:ext uri="{FF2B5EF4-FFF2-40B4-BE49-F238E27FC236}">
                <a16:creationId xmlns:a16="http://schemas.microsoft.com/office/drawing/2014/main" id="{271433FD-78D6-3D97-417A-1AF06471FA37}"/>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99" name="object 50">
            <a:extLst>
              <a:ext uri="{FF2B5EF4-FFF2-40B4-BE49-F238E27FC236}">
                <a16:creationId xmlns:a16="http://schemas.microsoft.com/office/drawing/2014/main" id="{E4650C4F-BE39-2A0F-545D-56C5D707ACF6}"/>
              </a:ext>
            </a:extLst>
          </p:cNvPr>
          <p:cNvPicPr/>
          <p:nvPr/>
        </p:nvPicPr>
        <p:blipFill>
          <a:blip r:embed="rId12" cstate="print"/>
          <a:stretch>
            <a:fillRect/>
          </a:stretch>
        </p:blipFill>
        <p:spPr>
          <a:xfrm>
            <a:off x="3315972" y="2285409"/>
            <a:ext cx="213867" cy="213867"/>
          </a:xfrm>
          <a:prstGeom prst="rect">
            <a:avLst/>
          </a:prstGeom>
        </p:spPr>
      </p:pic>
      <p:sp>
        <p:nvSpPr>
          <p:cNvPr id="100" name="object 51">
            <a:extLst>
              <a:ext uri="{FF2B5EF4-FFF2-40B4-BE49-F238E27FC236}">
                <a16:creationId xmlns:a16="http://schemas.microsoft.com/office/drawing/2014/main" id="{7A59D811-165C-46F6-6E54-8A707232E404}"/>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01" name="object 52">
            <a:extLst>
              <a:ext uri="{FF2B5EF4-FFF2-40B4-BE49-F238E27FC236}">
                <a16:creationId xmlns:a16="http://schemas.microsoft.com/office/drawing/2014/main" id="{F6B08D01-01EB-66C0-AD48-5764954457CC}"/>
              </a:ext>
            </a:extLst>
          </p:cNvPr>
          <p:cNvPicPr/>
          <p:nvPr/>
        </p:nvPicPr>
        <p:blipFill>
          <a:blip r:embed="rId12" cstate="print"/>
          <a:stretch>
            <a:fillRect/>
          </a:stretch>
        </p:blipFill>
        <p:spPr>
          <a:xfrm>
            <a:off x="8550911" y="2285409"/>
            <a:ext cx="213868" cy="213867"/>
          </a:xfrm>
          <a:prstGeom prst="rect">
            <a:avLst/>
          </a:prstGeom>
        </p:spPr>
      </p:pic>
      <p:sp>
        <p:nvSpPr>
          <p:cNvPr id="102" name="object 53">
            <a:extLst>
              <a:ext uri="{FF2B5EF4-FFF2-40B4-BE49-F238E27FC236}">
                <a16:creationId xmlns:a16="http://schemas.microsoft.com/office/drawing/2014/main" id="{BE94897C-7F96-59D7-46D8-74542FC39948}"/>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03" name="object 54">
            <a:extLst>
              <a:ext uri="{FF2B5EF4-FFF2-40B4-BE49-F238E27FC236}">
                <a16:creationId xmlns:a16="http://schemas.microsoft.com/office/drawing/2014/main" id="{F1707B88-CEB0-89A7-CE76-872F2DF7095E}"/>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04" name="object 55">
            <a:extLst>
              <a:ext uri="{FF2B5EF4-FFF2-40B4-BE49-F238E27FC236}">
                <a16:creationId xmlns:a16="http://schemas.microsoft.com/office/drawing/2014/main" id="{4D99CF22-2947-C8BF-158B-01A085D16860}"/>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105" name="object 56">
            <a:extLst>
              <a:ext uri="{FF2B5EF4-FFF2-40B4-BE49-F238E27FC236}">
                <a16:creationId xmlns:a16="http://schemas.microsoft.com/office/drawing/2014/main" id="{762C5FD6-3801-E92A-D0C0-0BFB87A0E1A2}"/>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106" name="object 58">
            <a:extLst>
              <a:ext uri="{FF2B5EF4-FFF2-40B4-BE49-F238E27FC236}">
                <a16:creationId xmlns:a16="http://schemas.microsoft.com/office/drawing/2014/main" id="{D12E105E-AB64-69AC-6C03-48424D46A84A}"/>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107" name="object 59">
            <a:extLst>
              <a:ext uri="{FF2B5EF4-FFF2-40B4-BE49-F238E27FC236}">
                <a16:creationId xmlns:a16="http://schemas.microsoft.com/office/drawing/2014/main" id="{43E30011-F1A5-793E-AA96-63E328535441}"/>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108" name="object 60">
            <a:extLst>
              <a:ext uri="{FF2B5EF4-FFF2-40B4-BE49-F238E27FC236}">
                <a16:creationId xmlns:a16="http://schemas.microsoft.com/office/drawing/2014/main" id="{B05D332F-CC5D-10EE-732C-F62B11EB6A53}"/>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109" name="object 61">
            <a:extLst>
              <a:ext uri="{FF2B5EF4-FFF2-40B4-BE49-F238E27FC236}">
                <a16:creationId xmlns:a16="http://schemas.microsoft.com/office/drawing/2014/main" id="{A6B948FC-7A55-2566-1897-75A64BC169CA}"/>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0" name="object 62">
            <a:extLst>
              <a:ext uri="{FF2B5EF4-FFF2-40B4-BE49-F238E27FC236}">
                <a16:creationId xmlns:a16="http://schemas.microsoft.com/office/drawing/2014/main" id="{1ECD8D66-10E7-1CAD-9587-BF3680801C74}"/>
              </a:ext>
            </a:extLst>
          </p:cNvPr>
          <p:cNvPicPr/>
          <p:nvPr/>
        </p:nvPicPr>
        <p:blipFill>
          <a:blip r:embed="rId13" cstate="print"/>
          <a:stretch>
            <a:fillRect/>
          </a:stretch>
        </p:blipFill>
        <p:spPr>
          <a:xfrm>
            <a:off x="8245603" y="4359957"/>
            <a:ext cx="245872" cy="104775"/>
          </a:xfrm>
          <a:prstGeom prst="rect">
            <a:avLst/>
          </a:prstGeom>
        </p:spPr>
      </p:pic>
      <p:sp>
        <p:nvSpPr>
          <p:cNvPr id="111" name="object 63">
            <a:extLst>
              <a:ext uri="{FF2B5EF4-FFF2-40B4-BE49-F238E27FC236}">
                <a16:creationId xmlns:a16="http://schemas.microsoft.com/office/drawing/2014/main" id="{EAAB5162-1F89-2BD2-18AE-13DEA02DD377}"/>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12" name="object 64">
            <a:extLst>
              <a:ext uri="{FF2B5EF4-FFF2-40B4-BE49-F238E27FC236}">
                <a16:creationId xmlns:a16="http://schemas.microsoft.com/office/drawing/2014/main" id="{08ACD30A-0E66-9D69-B183-B9117AD7D4A3}"/>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13" name="object 65">
            <a:extLst>
              <a:ext uri="{FF2B5EF4-FFF2-40B4-BE49-F238E27FC236}">
                <a16:creationId xmlns:a16="http://schemas.microsoft.com/office/drawing/2014/main" id="{22738787-D90E-9245-B3FA-1994BC229202}"/>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114" name="object 66">
            <a:extLst>
              <a:ext uri="{FF2B5EF4-FFF2-40B4-BE49-F238E27FC236}">
                <a16:creationId xmlns:a16="http://schemas.microsoft.com/office/drawing/2014/main" id="{EEF20D1A-0DD7-DD9A-7D1D-2AA0FD2D97BD}"/>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5" name="object 67">
            <a:extLst>
              <a:ext uri="{FF2B5EF4-FFF2-40B4-BE49-F238E27FC236}">
                <a16:creationId xmlns:a16="http://schemas.microsoft.com/office/drawing/2014/main" id="{24A92AE6-FC53-5A43-3517-E92A81CE5DFF}"/>
              </a:ext>
            </a:extLst>
          </p:cNvPr>
          <p:cNvPicPr/>
          <p:nvPr/>
        </p:nvPicPr>
        <p:blipFill>
          <a:blip r:embed="rId14" cstate="print"/>
          <a:stretch>
            <a:fillRect/>
          </a:stretch>
        </p:blipFill>
        <p:spPr>
          <a:xfrm>
            <a:off x="3027427" y="4359957"/>
            <a:ext cx="245872" cy="104775"/>
          </a:xfrm>
          <a:prstGeom prst="rect">
            <a:avLst/>
          </a:prstGeom>
        </p:spPr>
      </p:pic>
      <p:sp>
        <p:nvSpPr>
          <p:cNvPr id="116" name="object 68">
            <a:extLst>
              <a:ext uri="{FF2B5EF4-FFF2-40B4-BE49-F238E27FC236}">
                <a16:creationId xmlns:a16="http://schemas.microsoft.com/office/drawing/2014/main" id="{A586C181-31BE-1203-E9BF-A5CF8B6521B9}"/>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17" name="object 75">
            <a:extLst>
              <a:ext uri="{FF2B5EF4-FFF2-40B4-BE49-F238E27FC236}">
                <a16:creationId xmlns:a16="http://schemas.microsoft.com/office/drawing/2014/main" id="{79F8A844-806C-7C89-B791-C4AA7DA934F3}"/>
              </a:ext>
            </a:extLst>
          </p:cNvPr>
          <p:cNvPicPr/>
          <p:nvPr/>
        </p:nvPicPr>
        <p:blipFill>
          <a:blip r:embed="rId15" cstate="print"/>
          <a:stretch>
            <a:fillRect/>
          </a:stretch>
        </p:blipFill>
        <p:spPr>
          <a:xfrm>
            <a:off x="2377829" y="3607367"/>
            <a:ext cx="229705" cy="169428"/>
          </a:xfrm>
          <a:prstGeom prst="rect">
            <a:avLst/>
          </a:prstGeom>
        </p:spPr>
      </p:pic>
      <p:grpSp>
        <p:nvGrpSpPr>
          <p:cNvPr id="118" name="object 76">
            <a:extLst>
              <a:ext uri="{FF2B5EF4-FFF2-40B4-BE49-F238E27FC236}">
                <a16:creationId xmlns:a16="http://schemas.microsoft.com/office/drawing/2014/main" id="{E9563031-9FC0-46FC-8DB8-40617C683B6B}"/>
              </a:ext>
            </a:extLst>
          </p:cNvPr>
          <p:cNvGrpSpPr/>
          <p:nvPr/>
        </p:nvGrpSpPr>
        <p:grpSpPr>
          <a:xfrm>
            <a:off x="4206613" y="3607365"/>
            <a:ext cx="356871" cy="168275"/>
            <a:chOff x="4206611" y="3336429"/>
            <a:chExt cx="356870" cy="168275"/>
          </a:xfrm>
        </p:grpSpPr>
        <p:pic>
          <p:nvPicPr>
            <p:cNvPr id="119" name="object 77">
              <a:extLst>
                <a:ext uri="{FF2B5EF4-FFF2-40B4-BE49-F238E27FC236}">
                  <a16:creationId xmlns:a16="http://schemas.microsoft.com/office/drawing/2014/main" id="{3CD94C5D-0964-38F9-8ADD-B3B67FEA91E2}"/>
                </a:ext>
              </a:extLst>
            </p:cNvPr>
            <p:cNvPicPr/>
            <p:nvPr/>
          </p:nvPicPr>
          <p:blipFill>
            <a:blip r:embed="rId4" cstate="print"/>
            <a:stretch>
              <a:fillRect/>
            </a:stretch>
          </p:blipFill>
          <p:spPr>
            <a:xfrm>
              <a:off x="4206611" y="3336429"/>
              <a:ext cx="202565" cy="167844"/>
            </a:xfrm>
            <a:prstGeom prst="rect">
              <a:avLst/>
            </a:prstGeom>
          </p:spPr>
        </p:pic>
        <p:sp>
          <p:nvSpPr>
            <p:cNvPr id="120" name="object 78">
              <a:extLst>
                <a:ext uri="{FF2B5EF4-FFF2-40B4-BE49-F238E27FC236}">
                  <a16:creationId xmlns:a16="http://schemas.microsoft.com/office/drawing/2014/main" id="{BBF467B7-3E79-2D6D-9A45-5D2527FD22D3}"/>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121" name="object 79">
            <a:extLst>
              <a:ext uri="{FF2B5EF4-FFF2-40B4-BE49-F238E27FC236}">
                <a16:creationId xmlns:a16="http://schemas.microsoft.com/office/drawing/2014/main" id="{F8FC3E91-0091-CC0A-76EA-CCCF28BAEF97}"/>
              </a:ext>
            </a:extLst>
          </p:cNvPr>
          <p:cNvPicPr/>
          <p:nvPr/>
        </p:nvPicPr>
        <p:blipFill>
          <a:blip r:embed="rId5" cstate="print"/>
          <a:stretch>
            <a:fillRect/>
          </a:stretch>
        </p:blipFill>
        <p:spPr>
          <a:xfrm>
            <a:off x="4609344" y="3661993"/>
            <a:ext cx="64344" cy="110840"/>
          </a:xfrm>
          <a:prstGeom prst="rect">
            <a:avLst/>
          </a:prstGeom>
        </p:spPr>
      </p:pic>
      <p:pic>
        <p:nvPicPr>
          <p:cNvPr id="122" name="object 80">
            <a:extLst>
              <a:ext uri="{FF2B5EF4-FFF2-40B4-BE49-F238E27FC236}">
                <a16:creationId xmlns:a16="http://schemas.microsoft.com/office/drawing/2014/main" id="{0AD112F2-A339-4125-4793-3CF1220E50A4}"/>
              </a:ext>
            </a:extLst>
          </p:cNvPr>
          <p:cNvPicPr/>
          <p:nvPr/>
        </p:nvPicPr>
        <p:blipFill>
          <a:blip r:embed="rId16" cstate="print"/>
          <a:stretch>
            <a:fillRect/>
          </a:stretch>
        </p:blipFill>
        <p:spPr>
          <a:xfrm>
            <a:off x="7609401" y="3606395"/>
            <a:ext cx="200371" cy="168453"/>
          </a:xfrm>
          <a:prstGeom prst="rect">
            <a:avLst/>
          </a:prstGeom>
        </p:spPr>
      </p:pic>
      <p:pic>
        <p:nvPicPr>
          <p:cNvPr id="123" name="object 81">
            <a:extLst>
              <a:ext uri="{FF2B5EF4-FFF2-40B4-BE49-F238E27FC236}">
                <a16:creationId xmlns:a16="http://schemas.microsoft.com/office/drawing/2014/main" id="{49BFAB6D-9425-B4D0-09B9-1EAE4F83ECB9}"/>
              </a:ext>
            </a:extLst>
          </p:cNvPr>
          <p:cNvPicPr/>
          <p:nvPr/>
        </p:nvPicPr>
        <p:blipFill>
          <a:blip r:embed="rId17" cstate="print"/>
          <a:stretch>
            <a:fillRect/>
          </a:stretch>
        </p:blipFill>
        <p:spPr>
          <a:xfrm>
            <a:off x="9523801" y="3607367"/>
            <a:ext cx="262473" cy="165471"/>
          </a:xfrm>
          <a:prstGeom prst="rect">
            <a:avLst/>
          </a:prstGeom>
        </p:spPr>
      </p:pic>
      <p:grpSp>
        <p:nvGrpSpPr>
          <p:cNvPr id="124" name="object 82">
            <a:extLst>
              <a:ext uri="{FF2B5EF4-FFF2-40B4-BE49-F238E27FC236}">
                <a16:creationId xmlns:a16="http://schemas.microsoft.com/office/drawing/2014/main" id="{1391B490-A0C5-8C3D-324B-63E849D9F666}"/>
              </a:ext>
            </a:extLst>
          </p:cNvPr>
          <p:cNvGrpSpPr/>
          <p:nvPr/>
        </p:nvGrpSpPr>
        <p:grpSpPr>
          <a:xfrm>
            <a:off x="5818634" y="1916856"/>
            <a:ext cx="586740" cy="588645"/>
            <a:chOff x="5818632" y="1645920"/>
            <a:chExt cx="586740" cy="588645"/>
          </a:xfrm>
        </p:grpSpPr>
        <p:pic>
          <p:nvPicPr>
            <p:cNvPr id="125" name="object 83">
              <a:extLst>
                <a:ext uri="{FF2B5EF4-FFF2-40B4-BE49-F238E27FC236}">
                  <a16:creationId xmlns:a16="http://schemas.microsoft.com/office/drawing/2014/main" id="{9B8F3043-DEAD-9D92-47AD-BC4C34DB7BD9}"/>
                </a:ext>
              </a:extLst>
            </p:cNvPr>
            <p:cNvPicPr/>
            <p:nvPr/>
          </p:nvPicPr>
          <p:blipFill>
            <a:blip r:embed="rId18" cstate="print"/>
            <a:stretch>
              <a:fillRect/>
            </a:stretch>
          </p:blipFill>
          <p:spPr>
            <a:xfrm>
              <a:off x="5818632" y="1645920"/>
              <a:ext cx="586739" cy="588263"/>
            </a:xfrm>
            <a:prstGeom prst="rect">
              <a:avLst/>
            </a:prstGeom>
          </p:spPr>
        </p:pic>
        <p:sp>
          <p:nvSpPr>
            <p:cNvPr id="126" name="object 84">
              <a:extLst>
                <a:ext uri="{FF2B5EF4-FFF2-40B4-BE49-F238E27FC236}">
                  <a16:creationId xmlns:a16="http://schemas.microsoft.com/office/drawing/2014/main" id="{982B1BD6-ABFD-100F-41C3-B2B5EE113ACB}"/>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127" name="object 85">
              <a:extLst>
                <a:ext uri="{FF2B5EF4-FFF2-40B4-BE49-F238E27FC236}">
                  <a16:creationId xmlns:a16="http://schemas.microsoft.com/office/drawing/2014/main" id="{D55B32BB-53FA-F627-7289-BCE4ACFDCEAB}"/>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128" name="object 86">
              <a:extLst>
                <a:ext uri="{FF2B5EF4-FFF2-40B4-BE49-F238E27FC236}">
                  <a16:creationId xmlns:a16="http://schemas.microsoft.com/office/drawing/2014/main" id="{4B004560-E149-3AF6-9F05-36F2F4B27EC9}"/>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129" name="object 87">
            <a:extLst>
              <a:ext uri="{FF2B5EF4-FFF2-40B4-BE49-F238E27FC236}">
                <a16:creationId xmlns:a16="http://schemas.microsoft.com/office/drawing/2014/main" id="{177191F2-CA5E-0EB5-F76A-F459E9064622}"/>
              </a:ext>
            </a:extLst>
          </p:cNvPr>
          <p:cNvSpPr txBox="1"/>
          <p:nvPr/>
        </p:nvSpPr>
        <p:spPr>
          <a:xfrm>
            <a:off x="5573395" y="204500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30" name="object 88">
            <a:extLst>
              <a:ext uri="{FF2B5EF4-FFF2-40B4-BE49-F238E27FC236}">
                <a16:creationId xmlns:a16="http://schemas.microsoft.com/office/drawing/2014/main" id="{5BAB485B-25E2-F11B-C73B-D65310CEC185}"/>
              </a:ext>
            </a:extLst>
          </p:cNvPr>
          <p:cNvPicPr/>
          <p:nvPr/>
        </p:nvPicPr>
        <p:blipFill>
          <a:blip r:embed="rId12" cstate="print"/>
          <a:stretch>
            <a:fillRect/>
          </a:stretch>
        </p:blipFill>
        <p:spPr>
          <a:xfrm>
            <a:off x="5563873" y="2104055"/>
            <a:ext cx="213867" cy="213868"/>
          </a:xfrm>
          <a:prstGeom prst="rect">
            <a:avLst/>
          </a:prstGeom>
        </p:spPr>
      </p:pic>
      <p:pic>
        <p:nvPicPr>
          <p:cNvPr id="131" name="object 27">
            <a:extLst>
              <a:ext uri="{FF2B5EF4-FFF2-40B4-BE49-F238E27FC236}">
                <a16:creationId xmlns:a16="http://schemas.microsoft.com/office/drawing/2014/main" id="{34B04361-EED0-AAF5-C0E5-F693731C5950}"/>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32" name="object 28">
            <a:extLst>
              <a:ext uri="{FF2B5EF4-FFF2-40B4-BE49-F238E27FC236}">
                <a16:creationId xmlns:a16="http://schemas.microsoft.com/office/drawing/2014/main" id="{3A07959E-BB2A-0B2C-8678-71151E772E1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33" name="object 29">
            <a:extLst>
              <a:ext uri="{FF2B5EF4-FFF2-40B4-BE49-F238E27FC236}">
                <a16:creationId xmlns:a16="http://schemas.microsoft.com/office/drawing/2014/main" id="{05FBA09D-9563-F9FE-CB62-52E534A72F70}"/>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34" name="文本框 133">
            <a:extLst>
              <a:ext uri="{FF2B5EF4-FFF2-40B4-BE49-F238E27FC236}">
                <a16:creationId xmlns:a16="http://schemas.microsoft.com/office/drawing/2014/main" id="{8DA4B264-9B7E-C9A4-57A0-354A53322444}"/>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35" name="文本框 134">
            <a:extLst>
              <a:ext uri="{FF2B5EF4-FFF2-40B4-BE49-F238E27FC236}">
                <a16:creationId xmlns:a16="http://schemas.microsoft.com/office/drawing/2014/main" id="{EDD0B7D1-94B8-3633-FF95-F303FA021006}"/>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1872"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6" name="箭头: 下 135">
            <a:extLst>
              <a:ext uri="{FF2B5EF4-FFF2-40B4-BE49-F238E27FC236}">
                <a16:creationId xmlns:a16="http://schemas.microsoft.com/office/drawing/2014/main" id="{334E172B-9E89-F167-0167-F7A2AF0E7277}"/>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7" name="箭头: 下 136">
            <a:extLst>
              <a:ext uri="{FF2B5EF4-FFF2-40B4-BE49-F238E27FC236}">
                <a16:creationId xmlns:a16="http://schemas.microsoft.com/office/drawing/2014/main" id="{A9C85D1D-1AAE-1BA8-9462-7AFF17B0924E}"/>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38" name="椭圆 137">
            <a:extLst>
              <a:ext uri="{FF2B5EF4-FFF2-40B4-BE49-F238E27FC236}">
                <a16:creationId xmlns:a16="http://schemas.microsoft.com/office/drawing/2014/main" id="{507A7141-3326-24CC-A7F9-C9B623ED4948}"/>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9" name="箭头: 下 138">
            <a:extLst>
              <a:ext uri="{FF2B5EF4-FFF2-40B4-BE49-F238E27FC236}">
                <a16:creationId xmlns:a16="http://schemas.microsoft.com/office/drawing/2014/main" id="{AA377D87-D99B-E2D7-58D5-424ED3AEF54D}"/>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0" name="箭头: 下 139">
            <a:extLst>
              <a:ext uri="{FF2B5EF4-FFF2-40B4-BE49-F238E27FC236}">
                <a16:creationId xmlns:a16="http://schemas.microsoft.com/office/drawing/2014/main" id="{AA04BC98-4829-64E8-0F2C-8FED23B42789}"/>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1" name="箭头: 下 140">
            <a:extLst>
              <a:ext uri="{FF2B5EF4-FFF2-40B4-BE49-F238E27FC236}">
                <a16:creationId xmlns:a16="http://schemas.microsoft.com/office/drawing/2014/main" id="{DABB1D23-5449-6B72-B2CF-F1E914F3B26F}"/>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42" name="标题 1">
            <a:extLst>
              <a:ext uri="{FF2B5EF4-FFF2-40B4-BE49-F238E27FC236}">
                <a16:creationId xmlns:a16="http://schemas.microsoft.com/office/drawing/2014/main" id="{736FB602-9BF9-E03B-DBEF-434C5FCD49EF}"/>
              </a:ext>
            </a:extLst>
          </p:cNvPr>
          <p:cNvSpPr txBox="1">
            <a:spLocks/>
          </p:cNvSpPr>
          <p:nvPr/>
        </p:nvSpPr>
        <p:spPr>
          <a:xfrm>
            <a:off x="-299806" y="676832"/>
            <a:ext cx="6042362" cy="728030"/>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sz="4400" b="1" dirty="0">
                <a:solidFill>
                  <a:srgbClr val="000000"/>
                </a:solidFill>
                <a:ea typeface="+mn-ea"/>
                <a:cs typeface="+mn-cs"/>
              </a:rPr>
              <a:t>Diffusion</a:t>
            </a:r>
            <a:r>
              <a:rPr lang="en-US" altLang="zh-CN" sz="4400" b="1" spc="-60" dirty="0">
                <a:solidFill>
                  <a:srgbClr val="000000"/>
                </a:solidFill>
                <a:ea typeface="+mn-ea"/>
                <a:cs typeface="+mn-cs"/>
              </a:rPr>
              <a:t> </a:t>
            </a:r>
            <a:r>
              <a:rPr lang="en-US" altLang="zh-CN" sz="4400" b="1" dirty="0">
                <a:solidFill>
                  <a:srgbClr val="000000"/>
                </a:solidFill>
                <a:ea typeface="+mn-ea"/>
                <a:cs typeface="+mn-cs"/>
              </a:rPr>
              <a:t>Model</a:t>
            </a:r>
            <a:endParaRPr lang="zh-CN" altLang="en-US" sz="4400" dirty="0"/>
          </a:p>
        </p:txBody>
      </p:sp>
      <p:sp>
        <p:nvSpPr>
          <p:cNvPr id="57" name="object 9">
            <a:extLst>
              <a:ext uri="{FF2B5EF4-FFF2-40B4-BE49-F238E27FC236}">
                <a16:creationId xmlns:a16="http://schemas.microsoft.com/office/drawing/2014/main" id="{8805C8DC-F218-91FB-ED48-07AF12978F25}"/>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grpSp>
        <p:nvGrpSpPr>
          <p:cNvPr id="4" name="组合 3">
            <a:extLst>
              <a:ext uri="{FF2B5EF4-FFF2-40B4-BE49-F238E27FC236}">
                <a16:creationId xmlns:a16="http://schemas.microsoft.com/office/drawing/2014/main" id="{33B22612-9220-A316-711A-0D8AD6B761B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258682D7-6310-2B28-F36E-15A3DFA7D318}"/>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26EAEF03-61ED-CD10-2EAB-5A4DF09144F1}"/>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E600D098-2D34-71FE-C0F2-D7E4957633A4}"/>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97A11D29-BE54-7577-8E5D-4EB2AA404D6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EE77E48D-D567-3C21-E78F-0DAC9A9B7FF1}"/>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D5466DB6-1F06-C0DA-2AED-E3BA1CCB86A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0FD59E7-4161-F143-E055-A547EE40CF55}"/>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F488D03-3A57-7BDD-897E-10647CB10736}"/>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14013924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0B2-5F0B-DD75-9A8D-D8D61765C80E}"/>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CA1F5CF-1015-A680-F368-D772070C0A86}"/>
              </a:ext>
            </a:extLst>
          </p:cNvPr>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4" name="标题 4">
            <a:extLst>
              <a:ext uri="{FF2B5EF4-FFF2-40B4-BE49-F238E27FC236}">
                <a16:creationId xmlns:a16="http://schemas.microsoft.com/office/drawing/2014/main" id="{60695813-3099-E5BA-83C7-816DA8BE7C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5" name="object 75">
            <a:extLst>
              <a:ext uri="{FF2B5EF4-FFF2-40B4-BE49-F238E27FC236}">
                <a16:creationId xmlns:a16="http://schemas.microsoft.com/office/drawing/2014/main" id="{78E41270-3726-93D7-59D8-CB2F1515949E}"/>
              </a:ext>
            </a:extLst>
          </p:cNvPr>
          <p:cNvSpPr/>
          <p:nvPr/>
        </p:nvSpPr>
        <p:spPr>
          <a:xfrm>
            <a:off x="855171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5" name="object 76">
            <a:extLst>
              <a:ext uri="{FF2B5EF4-FFF2-40B4-BE49-F238E27FC236}">
                <a16:creationId xmlns:a16="http://schemas.microsoft.com/office/drawing/2014/main" id="{BB1A24C3-3250-64F0-E7A1-CCD78DA5958A}"/>
              </a:ext>
            </a:extLst>
          </p:cNvPr>
          <p:cNvSpPr/>
          <p:nvPr/>
        </p:nvSpPr>
        <p:spPr>
          <a:xfrm>
            <a:off x="8630043"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6" name="object 77">
            <a:extLst>
              <a:ext uri="{FF2B5EF4-FFF2-40B4-BE49-F238E27FC236}">
                <a16:creationId xmlns:a16="http://schemas.microsoft.com/office/drawing/2014/main" id="{EFF3DD1D-706C-4DAB-5501-B049755D482B}"/>
              </a:ext>
            </a:extLst>
          </p:cNvPr>
          <p:cNvSpPr/>
          <p:nvPr/>
        </p:nvSpPr>
        <p:spPr>
          <a:xfrm>
            <a:off x="870917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7" name="object 79">
            <a:extLst>
              <a:ext uri="{FF2B5EF4-FFF2-40B4-BE49-F238E27FC236}">
                <a16:creationId xmlns:a16="http://schemas.microsoft.com/office/drawing/2014/main" id="{7F6A63BF-A708-07B1-649A-8F31F8712B6B}"/>
              </a:ext>
            </a:extLst>
          </p:cNvPr>
          <p:cNvPicPr/>
          <p:nvPr/>
        </p:nvPicPr>
        <p:blipFill>
          <a:blip r:embed="rId2" cstate="print">
            <a:extLst>
              <a:ext uri="{28A0092B-C50C-407E-A947-70E740481C1C}">
                <a14:useLocalDpi xmlns:a14="http://schemas.microsoft.com/office/drawing/2010/main" val="0"/>
              </a:ext>
            </a:extLst>
          </a:blip>
          <a:srcRect/>
          <a:stretch/>
        </p:blipFill>
        <p:spPr>
          <a:xfrm>
            <a:off x="1990347" y="1456183"/>
            <a:ext cx="960119" cy="960119"/>
          </a:xfrm>
          <a:prstGeom prst="rect">
            <a:avLst/>
          </a:prstGeom>
        </p:spPr>
      </p:pic>
      <p:pic>
        <p:nvPicPr>
          <p:cNvPr id="18" name="object 80">
            <a:extLst>
              <a:ext uri="{FF2B5EF4-FFF2-40B4-BE49-F238E27FC236}">
                <a16:creationId xmlns:a16="http://schemas.microsoft.com/office/drawing/2014/main" id="{2935D7CF-5EF5-7239-EB4B-7FA69E8700C9}"/>
              </a:ext>
            </a:extLst>
          </p:cNvPr>
          <p:cNvPicPr/>
          <p:nvPr/>
        </p:nvPicPr>
        <p:blipFill>
          <a:blip r:embed="rId3" cstate="print">
            <a:extLst>
              <a:ext uri="{28A0092B-C50C-407E-A947-70E740481C1C}">
                <a14:useLocalDpi xmlns:a14="http://schemas.microsoft.com/office/drawing/2010/main" val="0"/>
              </a:ext>
            </a:extLst>
          </a:blip>
          <a:srcRect/>
          <a:stretch/>
        </p:blipFill>
        <p:spPr>
          <a:xfrm>
            <a:off x="9151621" y="1455421"/>
            <a:ext cx="961643" cy="961643"/>
          </a:xfrm>
          <a:prstGeom prst="rect">
            <a:avLst/>
          </a:prstGeom>
        </p:spPr>
      </p:pic>
      <p:sp>
        <p:nvSpPr>
          <p:cNvPr id="19" name="object 81">
            <a:extLst>
              <a:ext uri="{FF2B5EF4-FFF2-40B4-BE49-F238E27FC236}">
                <a16:creationId xmlns:a16="http://schemas.microsoft.com/office/drawing/2014/main" id="{6FE368C3-4A6C-48C2-2B84-41079FADCE45}"/>
              </a:ext>
            </a:extLst>
          </p:cNvPr>
          <p:cNvSpPr txBox="1"/>
          <p:nvPr/>
        </p:nvSpPr>
        <p:spPr>
          <a:xfrm>
            <a:off x="1257429" y="1771269"/>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82">
            <a:extLst>
              <a:ext uri="{FF2B5EF4-FFF2-40B4-BE49-F238E27FC236}">
                <a16:creationId xmlns:a16="http://schemas.microsoft.com/office/drawing/2014/main" id="{9C4F8D83-5E13-1EE6-C781-29B979984AA9}"/>
              </a:ext>
            </a:extLst>
          </p:cNvPr>
          <p:cNvSpPr txBox="1"/>
          <p:nvPr/>
        </p:nvSpPr>
        <p:spPr>
          <a:xfrm>
            <a:off x="10359645" y="177126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83">
            <a:extLst>
              <a:ext uri="{FF2B5EF4-FFF2-40B4-BE49-F238E27FC236}">
                <a16:creationId xmlns:a16="http://schemas.microsoft.com/office/drawing/2014/main" id="{C804B7DA-516F-25A5-24CF-E0C49A047498}"/>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84">
            <a:extLst>
              <a:ext uri="{FF2B5EF4-FFF2-40B4-BE49-F238E27FC236}">
                <a16:creationId xmlns:a16="http://schemas.microsoft.com/office/drawing/2014/main" id="{CDF5DA5F-6F63-C073-184B-9F0FB40958B2}"/>
              </a:ext>
            </a:extLst>
          </p:cNvPr>
          <p:cNvSpPr/>
          <p:nvPr/>
        </p:nvSpPr>
        <p:spPr>
          <a:xfrm>
            <a:off x="8811009"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85">
            <a:extLst>
              <a:ext uri="{FF2B5EF4-FFF2-40B4-BE49-F238E27FC236}">
                <a16:creationId xmlns:a16="http://schemas.microsoft.com/office/drawing/2014/main" id="{B1F17E13-5C89-675F-5DFB-49C3347F4BCD}"/>
              </a:ext>
            </a:extLst>
          </p:cNvPr>
          <p:cNvSpPr/>
          <p:nvPr/>
        </p:nvSpPr>
        <p:spPr>
          <a:xfrm>
            <a:off x="8245605"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86">
            <a:extLst>
              <a:ext uri="{FF2B5EF4-FFF2-40B4-BE49-F238E27FC236}">
                <a16:creationId xmlns:a16="http://schemas.microsoft.com/office/drawing/2014/main" id="{2B636E78-780E-4532-046A-B3D279A7D779}"/>
              </a:ext>
            </a:extLst>
          </p:cNvPr>
          <p:cNvSpPr/>
          <p:nvPr/>
        </p:nvSpPr>
        <p:spPr>
          <a:xfrm>
            <a:off x="3333535"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87">
            <a:extLst>
              <a:ext uri="{FF2B5EF4-FFF2-40B4-BE49-F238E27FC236}">
                <a16:creationId xmlns:a16="http://schemas.microsoft.com/office/drawing/2014/main" id="{32A628A5-486C-C45D-7FC3-7C31F29C2502}"/>
              </a:ext>
            </a:extLst>
          </p:cNvPr>
          <p:cNvSpPr/>
          <p:nvPr/>
        </p:nvSpPr>
        <p:spPr>
          <a:xfrm>
            <a:off x="3411867"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88">
            <a:extLst>
              <a:ext uri="{FF2B5EF4-FFF2-40B4-BE49-F238E27FC236}">
                <a16:creationId xmlns:a16="http://schemas.microsoft.com/office/drawing/2014/main" id="{0274CA9D-819B-A4B9-EBE2-F36626604F65}"/>
              </a:ext>
            </a:extLst>
          </p:cNvPr>
          <p:cNvSpPr/>
          <p:nvPr/>
        </p:nvSpPr>
        <p:spPr>
          <a:xfrm>
            <a:off x="3490995"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89">
            <a:extLst>
              <a:ext uri="{FF2B5EF4-FFF2-40B4-BE49-F238E27FC236}">
                <a16:creationId xmlns:a16="http://schemas.microsoft.com/office/drawing/2014/main" id="{5E828458-12DE-DB93-1927-9F954A14B4EC}"/>
              </a:ext>
            </a:extLst>
          </p:cNvPr>
          <p:cNvSpPr/>
          <p:nvPr/>
        </p:nvSpPr>
        <p:spPr>
          <a:xfrm>
            <a:off x="3592831"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90">
            <a:extLst>
              <a:ext uri="{FF2B5EF4-FFF2-40B4-BE49-F238E27FC236}">
                <a16:creationId xmlns:a16="http://schemas.microsoft.com/office/drawing/2014/main" id="{820BED15-AF6A-E8D7-C579-AFA4BD30A515}"/>
              </a:ext>
            </a:extLst>
          </p:cNvPr>
          <p:cNvSpPr/>
          <p:nvPr/>
        </p:nvSpPr>
        <p:spPr>
          <a:xfrm>
            <a:off x="3027429"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97">
            <a:extLst>
              <a:ext uri="{FF2B5EF4-FFF2-40B4-BE49-F238E27FC236}">
                <a16:creationId xmlns:a16="http://schemas.microsoft.com/office/drawing/2014/main" id="{5689B682-3B47-FC35-6F95-2DDDA79215F9}"/>
              </a:ext>
            </a:extLst>
          </p:cNvPr>
          <p:cNvGrpSpPr/>
          <p:nvPr/>
        </p:nvGrpSpPr>
        <p:grpSpPr>
          <a:xfrm>
            <a:off x="3137918" y="1168910"/>
            <a:ext cx="586740" cy="581025"/>
            <a:chOff x="3137916" y="1168908"/>
            <a:chExt cx="586740" cy="581025"/>
          </a:xfrm>
        </p:grpSpPr>
        <p:pic>
          <p:nvPicPr>
            <p:cNvPr id="30" name="object 98">
              <a:extLst>
                <a:ext uri="{FF2B5EF4-FFF2-40B4-BE49-F238E27FC236}">
                  <a16:creationId xmlns:a16="http://schemas.microsoft.com/office/drawing/2014/main" id="{23116C02-0C0C-5D3B-EE72-E65FDEB0FE29}"/>
                </a:ext>
              </a:extLst>
            </p:cNvPr>
            <p:cNvPicPr/>
            <p:nvPr/>
          </p:nvPicPr>
          <p:blipFill>
            <a:blip r:embed="rId4" cstate="print"/>
            <a:stretch>
              <a:fillRect/>
            </a:stretch>
          </p:blipFill>
          <p:spPr>
            <a:xfrm>
              <a:off x="3141934" y="1170849"/>
              <a:ext cx="574683" cy="570664"/>
            </a:xfrm>
            <a:prstGeom prst="rect">
              <a:avLst/>
            </a:prstGeom>
          </p:spPr>
        </p:pic>
        <p:sp>
          <p:nvSpPr>
            <p:cNvPr id="31" name="object 99">
              <a:extLst>
                <a:ext uri="{FF2B5EF4-FFF2-40B4-BE49-F238E27FC236}">
                  <a16:creationId xmlns:a16="http://schemas.microsoft.com/office/drawing/2014/main" id="{BFCC7840-548F-906C-1504-3E3A4BBEDDAE}"/>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100">
              <a:extLst>
                <a:ext uri="{FF2B5EF4-FFF2-40B4-BE49-F238E27FC236}">
                  <a16:creationId xmlns:a16="http://schemas.microsoft.com/office/drawing/2014/main" id="{A4D7D159-56D4-CE35-0927-B5DCBC1C8F7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101">
              <a:extLst>
                <a:ext uri="{FF2B5EF4-FFF2-40B4-BE49-F238E27FC236}">
                  <a16:creationId xmlns:a16="http://schemas.microsoft.com/office/drawing/2014/main" id="{FF3A5976-8F3C-BF55-F7D3-1B947ECFEE3C}"/>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102">
            <a:extLst>
              <a:ext uri="{FF2B5EF4-FFF2-40B4-BE49-F238E27FC236}">
                <a16:creationId xmlns:a16="http://schemas.microsoft.com/office/drawing/2014/main" id="{70C4530B-EA5D-456C-0CA4-4959DA13E0C7}"/>
              </a:ext>
            </a:extLst>
          </p:cNvPr>
          <p:cNvGrpSpPr/>
          <p:nvPr/>
        </p:nvGrpSpPr>
        <p:grpSpPr>
          <a:xfrm>
            <a:off x="8377430" y="1168910"/>
            <a:ext cx="586740" cy="581025"/>
            <a:chOff x="8377428" y="1168908"/>
            <a:chExt cx="586740" cy="581025"/>
          </a:xfrm>
        </p:grpSpPr>
        <p:pic>
          <p:nvPicPr>
            <p:cNvPr id="35" name="object 103">
              <a:extLst>
                <a:ext uri="{FF2B5EF4-FFF2-40B4-BE49-F238E27FC236}">
                  <a16:creationId xmlns:a16="http://schemas.microsoft.com/office/drawing/2014/main" id="{6F10E4BE-3613-EE8E-F209-BE53D66A29B1}"/>
                </a:ext>
              </a:extLst>
            </p:cNvPr>
            <p:cNvPicPr/>
            <p:nvPr/>
          </p:nvPicPr>
          <p:blipFill>
            <a:blip r:embed="rId4" cstate="print"/>
            <a:stretch>
              <a:fillRect/>
            </a:stretch>
          </p:blipFill>
          <p:spPr>
            <a:xfrm>
              <a:off x="8381446" y="1170849"/>
              <a:ext cx="574683" cy="570664"/>
            </a:xfrm>
            <a:prstGeom prst="rect">
              <a:avLst/>
            </a:prstGeom>
          </p:spPr>
        </p:pic>
        <p:sp>
          <p:nvSpPr>
            <p:cNvPr id="36" name="object 104">
              <a:extLst>
                <a:ext uri="{FF2B5EF4-FFF2-40B4-BE49-F238E27FC236}">
                  <a16:creationId xmlns:a16="http://schemas.microsoft.com/office/drawing/2014/main" id="{0D3ED975-793D-2B57-8214-D30A4248F001}"/>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105">
              <a:extLst>
                <a:ext uri="{FF2B5EF4-FFF2-40B4-BE49-F238E27FC236}">
                  <a16:creationId xmlns:a16="http://schemas.microsoft.com/office/drawing/2014/main" id="{622B774E-0E0B-252A-58F3-CF94CF704E9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106">
              <a:extLst>
                <a:ext uri="{FF2B5EF4-FFF2-40B4-BE49-F238E27FC236}">
                  <a16:creationId xmlns:a16="http://schemas.microsoft.com/office/drawing/2014/main" id="{3FF236B7-1144-E2C1-CBF2-82F71A1315FD}"/>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107">
            <a:extLst>
              <a:ext uri="{FF2B5EF4-FFF2-40B4-BE49-F238E27FC236}">
                <a16:creationId xmlns:a16="http://schemas.microsoft.com/office/drawing/2014/main" id="{ECBA0A38-9E57-05AE-9FDE-8E46C6D14C1C}"/>
              </a:ext>
            </a:extLst>
          </p:cNvPr>
          <p:cNvSpPr txBox="1"/>
          <p:nvPr/>
        </p:nvSpPr>
        <p:spPr>
          <a:xfrm>
            <a:off x="3325115"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108">
            <a:extLst>
              <a:ext uri="{FF2B5EF4-FFF2-40B4-BE49-F238E27FC236}">
                <a16:creationId xmlns:a16="http://schemas.microsoft.com/office/drawing/2014/main" id="{14E4062F-DA06-AC79-B29D-28B7AE0C23ED}"/>
              </a:ext>
            </a:extLst>
          </p:cNvPr>
          <p:cNvPicPr/>
          <p:nvPr/>
        </p:nvPicPr>
        <p:blipFill>
          <a:blip r:embed="rId5" cstate="print"/>
          <a:stretch>
            <a:fillRect/>
          </a:stretch>
        </p:blipFill>
        <p:spPr>
          <a:xfrm>
            <a:off x="3315972" y="2014476"/>
            <a:ext cx="213867" cy="213867"/>
          </a:xfrm>
          <a:prstGeom prst="rect">
            <a:avLst/>
          </a:prstGeom>
        </p:spPr>
      </p:pic>
      <p:sp>
        <p:nvSpPr>
          <p:cNvPr id="41" name="object 109">
            <a:extLst>
              <a:ext uri="{FF2B5EF4-FFF2-40B4-BE49-F238E27FC236}">
                <a16:creationId xmlns:a16="http://schemas.microsoft.com/office/drawing/2014/main" id="{B10D6129-D792-09DA-5EDB-009F93E092A3}"/>
              </a:ext>
            </a:extLst>
          </p:cNvPr>
          <p:cNvSpPr txBox="1"/>
          <p:nvPr/>
        </p:nvSpPr>
        <p:spPr>
          <a:xfrm>
            <a:off x="8561323"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110">
            <a:extLst>
              <a:ext uri="{FF2B5EF4-FFF2-40B4-BE49-F238E27FC236}">
                <a16:creationId xmlns:a16="http://schemas.microsoft.com/office/drawing/2014/main" id="{E451E83A-0056-7072-B812-4FE6A69BB3E0}"/>
              </a:ext>
            </a:extLst>
          </p:cNvPr>
          <p:cNvPicPr/>
          <p:nvPr/>
        </p:nvPicPr>
        <p:blipFill>
          <a:blip r:embed="rId5" cstate="print"/>
          <a:stretch>
            <a:fillRect/>
          </a:stretch>
        </p:blipFill>
        <p:spPr>
          <a:xfrm>
            <a:off x="8550911" y="2014476"/>
            <a:ext cx="213868" cy="213867"/>
          </a:xfrm>
          <a:prstGeom prst="rect">
            <a:avLst/>
          </a:prstGeom>
        </p:spPr>
      </p:pic>
      <p:sp>
        <p:nvSpPr>
          <p:cNvPr id="43" name="object 140">
            <a:extLst>
              <a:ext uri="{FF2B5EF4-FFF2-40B4-BE49-F238E27FC236}">
                <a16:creationId xmlns:a16="http://schemas.microsoft.com/office/drawing/2014/main" id="{44C2E424-10A5-6A89-06EA-2B7ECE96C11D}"/>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49D9F2F2-AD74-32F5-D7AB-7F0613A75A2C}"/>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DEA3A53D-A99B-DBAB-D8D8-AEE3C111935C}"/>
              </a:ext>
            </a:extLst>
          </p:cNvPr>
          <p:cNvPicPr/>
          <p:nvPr/>
        </p:nvPicPr>
        <p:blipFill>
          <a:blip r:embed="rId6"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33C44B60-50B3-85B0-8804-44D944533277}"/>
              </a:ext>
            </a:extLst>
          </p:cNvPr>
          <p:cNvPicPr/>
          <p:nvPr/>
        </p:nvPicPr>
        <p:blipFill>
          <a:blip r:embed="rId7"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B4803F1-5559-3B93-BEF0-6DC6AC69C6E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2682774C-3DCC-90CE-8F4C-E77E62B95873}"/>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4A4E339E-3846-6189-405B-380089D2CB39}"/>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45503314-DB45-9BF2-B2B3-33F0F82D2C10}"/>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A279E826-A17D-876D-B31E-427B0D8F14A3}"/>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4BFAF9C-2134-72F8-CDB9-A70AC52805AC}"/>
                  </a:ext>
                </a:extLst>
              </p:cNvPr>
              <p:cNvSpPr txBox="1"/>
              <p:nvPr/>
            </p:nvSpPr>
            <p:spPr>
              <a:xfrm>
                <a:off x="2335036" y="2399965"/>
                <a:ext cx="304121"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0</m:t>
                          </m:r>
                        </m:sub>
                      </m:sSub>
                    </m:oMath>
                  </m:oMathPara>
                </a14:m>
                <a:endParaRPr lang="zh-CN" altLang="en-US" sz="1872" dirty="0"/>
              </a:p>
            </p:txBody>
          </p:sp>
        </mc:Choice>
        <mc:Fallback xmlns="">
          <p:sp>
            <p:nvSpPr>
              <p:cNvPr id="66" name="文本框 65">
                <a:extLst>
                  <a:ext uri="{FF2B5EF4-FFF2-40B4-BE49-F238E27FC236}">
                    <a16:creationId xmlns:a16="http://schemas.microsoft.com/office/drawing/2014/main" id="{54BFAF9C-2134-72F8-CDB9-A70AC52805AC}"/>
                  </a:ext>
                </a:extLst>
              </p:cNvPr>
              <p:cNvSpPr txBox="1">
                <a:spLocks noRot="1" noChangeAspect="1" noMove="1" noResize="1" noEditPoints="1" noAdjustHandles="1" noChangeArrowheads="1" noChangeShapeType="1" noTextEdit="1"/>
              </p:cNvSpPr>
              <p:nvPr/>
            </p:nvSpPr>
            <p:spPr>
              <a:xfrm>
                <a:off x="2335036" y="2399965"/>
                <a:ext cx="304121" cy="288092"/>
              </a:xfrm>
              <a:prstGeom prst="rect">
                <a:avLst/>
              </a:prstGeom>
              <a:blipFill>
                <a:blip r:embed="rId8"/>
                <a:stretch>
                  <a:fillRect l="-8000" r="-600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61F69AE-2A38-1463-86E9-98B47A7AB0FF}"/>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C61F69AE-2A38-1463-86E9-98B47A7AB0FF}"/>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9"/>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87FB09B-F660-436B-1927-1707F166D972}"/>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A87FB09B-F660-436B-1927-1707F166D972}"/>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10"/>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D734C82-414C-980B-9D6F-8B06D45AEDD6}"/>
                  </a:ext>
                </a:extLst>
              </p:cNvPr>
              <p:cNvSpPr txBox="1"/>
              <p:nvPr/>
            </p:nvSpPr>
            <p:spPr>
              <a:xfrm>
                <a:off x="9602007" y="2399965"/>
                <a:ext cx="324383"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𝑇</m:t>
                          </m:r>
                        </m:sub>
                      </m:sSub>
                    </m:oMath>
                  </m:oMathPara>
                </a14:m>
                <a:endParaRPr lang="zh-CN" altLang="en-US" sz="1872" dirty="0"/>
              </a:p>
            </p:txBody>
          </p:sp>
        </mc:Choice>
        <mc:Fallback xmlns="">
          <p:sp>
            <p:nvSpPr>
              <p:cNvPr id="69" name="文本框 68">
                <a:extLst>
                  <a:ext uri="{FF2B5EF4-FFF2-40B4-BE49-F238E27FC236}">
                    <a16:creationId xmlns:a16="http://schemas.microsoft.com/office/drawing/2014/main" id="{ED734C82-414C-980B-9D6F-8B06D45AEDD6}"/>
                  </a:ext>
                </a:extLst>
              </p:cNvPr>
              <p:cNvSpPr txBox="1">
                <a:spLocks noRot="1" noChangeAspect="1" noMove="1" noResize="1" noEditPoints="1" noAdjustHandles="1" noChangeArrowheads="1" noChangeShapeType="1" noTextEdit="1"/>
              </p:cNvSpPr>
              <p:nvPr/>
            </p:nvSpPr>
            <p:spPr>
              <a:xfrm>
                <a:off x="9602007" y="2399965"/>
                <a:ext cx="324383" cy="288092"/>
              </a:xfrm>
              <a:prstGeom prst="rect">
                <a:avLst/>
              </a:prstGeom>
              <a:blipFill>
                <a:blip r:embed="rId11"/>
                <a:stretch>
                  <a:fillRect l="-7547" r="-3774"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F06AE65-C265-DF9F-B724-6C601D922CA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7F06AE65-C265-DF9F-B724-6C601D922CA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12"/>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99F22840-4581-DF38-0217-BF796095F6B7}"/>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B743DAE5-A2AB-EF48-B413-E4C392CADF93}"/>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63A8749E-2A89-D5AF-B494-99D9AA481FEB}"/>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D06D8018-0884-F072-FA2D-B83D03E6838D}"/>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78D888A0-4252-83BA-1587-7D1D2F68784F}"/>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5C319E49-6711-F52A-58F6-B88A12C41DFE}"/>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92" name="标题 1">
            <a:extLst>
              <a:ext uri="{FF2B5EF4-FFF2-40B4-BE49-F238E27FC236}">
                <a16:creationId xmlns:a16="http://schemas.microsoft.com/office/drawing/2014/main" id="{3E6ED777-6EC3-5C78-C30B-CF66F1407180}"/>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Forward</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97" name="组合 96">
            <a:extLst>
              <a:ext uri="{FF2B5EF4-FFF2-40B4-BE49-F238E27FC236}">
                <a16:creationId xmlns:a16="http://schemas.microsoft.com/office/drawing/2014/main" id="{00707EB8-C83A-85F2-0A27-A67C727550DF}"/>
              </a:ext>
            </a:extLst>
          </p:cNvPr>
          <p:cNvGrpSpPr/>
          <p:nvPr/>
        </p:nvGrpSpPr>
        <p:grpSpPr>
          <a:xfrm>
            <a:off x="-63871" y="0"/>
            <a:ext cx="2688299" cy="816704"/>
            <a:chOff x="-47903" y="0"/>
            <a:chExt cx="2016224" cy="612528"/>
          </a:xfrm>
        </p:grpSpPr>
        <p:grpSp>
          <p:nvGrpSpPr>
            <p:cNvPr id="98" name="组合 97">
              <a:extLst>
                <a:ext uri="{FF2B5EF4-FFF2-40B4-BE49-F238E27FC236}">
                  <a16:creationId xmlns:a16="http://schemas.microsoft.com/office/drawing/2014/main" id="{9FDEC686-6055-8C07-CF19-4F2DB159ADC3}"/>
                </a:ext>
              </a:extLst>
            </p:cNvPr>
            <p:cNvGrpSpPr/>
            <p:nvPr/>
          </p:nvGrpSpPr>
          <p:grpSpPr>
            <a:xfrm rot="16200000" flipV="1">
              <a:off x="629840" y="-629840"/>
              <a:ext cx="612528" cy="1872208"/>
              <a:chOff x="604102" y="1347614"/>
              <a:chExt cx="1075775" cy="2149930"/>
            </a:xfrm>
          </p:grpSpPr>
          <p:grpSp>
            <p:nvGrpSpPr>
              <p:cNvPr id="100" name="组合 99">
                <a:extLst>
                  <a:ext uri="{FF2B5EF4-FFF2-40B4-BE49-F238E27FC236}">
                    <a16:creationId xmlns:a16="http://schemas.microsoft.com/office/drawing/2014/main" id="{A2B6C1A0-0BB3-E895-791A-9BAB66FEA0E1}"/>
                  </a:ext>
                </a:extLst>
              </p:cNvPr>
              <p:cNvGrpSpPr/>
              <p:nvPr/>
            </p:nvGrpSpPr>
            <p:grpSpPr>
              <a:xfrm>
                <a:off x="755576" y="1347614"/>
                <a:ext cx="806989" cy="2149930"/>
                <a:chOff x="1477543" y="637844"/>
                <a:chExt cx="6486890" cy="3157021"/>
              </a:xfrm>
            </p:grpSpPr>
            <p:sp>
              <p:nvSpPr>
                <p:cNvPr id="103" name="矩形 102">
                  <a:extLst>
                    <a:ext uri="{FF2B5EF4-FFF2-40B4-BE49-F238E27FC236}">
                      <a16:creationId xmlns:a16="http://schemas.microsoft.com/office/drawing/2014/main" id="{5E619113-1731-99EF-A00A-7098297F9C6D}"/>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04" name="矩形 103">
                  <a:extLst>
                    <a:ext uri="{FF2B5EF4-FFF2-40B4-BE49-F238E27FC236}">
                      <a16:creationId xmlns:a16="http://schemas.microsoft.com/office/drawing/2014/main" id="{5F58FABB-E938-683A-7A5E-749A2D7F116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05" name="矩形 104">
                  <a:extLst>
                    <a:ext uri="{FF2B5EF4-FFF2-40B4-BE49-F238E27FC236}">
                      <a16:creationId xmlns:a16="http://schemas.microsoft.com/office/drawing/2014/main" id="{7D93468A-624F-1A46-C456-5BA8F7B952E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1" name="直接连接符 100">
                <a:extLst>
                  <a:ext uri="{FF2B5EF4-FFF2-40B4-BE49-F238E27FC236}">
                    <a16:creationId xmlns:a16="http://schemas.microsoft.com/office/drawing/2014/main" id="{36C1C70D-0F29-7C9F-A838-F674895B912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BAC95CA1-D7F5-E4EE-6F6D-34FEF7269FF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E7E6A2E6-8E1E-C2D7-DF6A-6DBC90A79788}"/>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190914241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2018运营总结报告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zc1lhhoj">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2368</TotalTime>
  <Words>2389</Words>
  <Application>Microsoft Office PowerPoint</Application>
  <PresentationFormat>宽屏</PresentationFormat>
  <Paragraphs>297</Paragraphs>
  <Slides>23</Slides>
  <Notes>4</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Yu Gothic UI</vt:lpstr>
      <vt:lpstr>黑体</vt:lpstr>
      <vt:lpstr>苹方-简</vt:lpstr>
      <vt:lpstr>苹方-简 中黑体</vt:lpstr>
      <vt:lpstr>Microsoft YaHei</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Haruko386 Hare</dc:creator>
  <cp:lastModifiedBy>Haruko386 Hare</cp:lastModifiedBy>
  <cp:revision>170</cp:revision>
  <dcterms:created xsi:type="dcterms:W3CDTF">2018-11-28T05:41:12Z</dcterms:created>
  <dcterms:modified xsi:type="dcterms:W3CDTF">2025-10-21T08:49:51Z</dcterms:modified>
</cp:coreProperties>
</file>